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3" r:id="rId2"/>
    <p:sldMasterId id="2147483687" r:id="rId3"/>
    <p:sldMasterId id="2147483701" r:id="rId4"/>
    <p:sldMasterId id="2147483715" r:id="rId5"/>
    <p:sldMasterId id="2147483729" r:id="rId6"/>
  </p:sldMasterIdLst>
  <p:notesMasterIdLst>
    <p:notesMasterId r:id="rId25"/>
  </p:notesMasterIdLst>
  <p:sldIdLst>
    <p:sldId id="481" r:id="rId7"/>
    <p:sldId id="482" r:id="rId8"/>
    <p:sldId id="483" r:id="rId9"/>
    <p:sldId id="485" r:id="rId10"/>
    <p:sldId id="486" r:id="rId11"/>
    <p:sldId id="487" r:id="rId12"/>
    <p:sldId id="488" r:id="rId13"/>
    <p:sldId id="489" r:id="rId14"/>
    <p:sldId id="497" r:id="rId15"/>
    <p:sldId id="490" r:id="rId16"/>
    <p:sldId id="491" r:id="rId17"/>
    <p:sldId id="498" r:id="rId18"/>
    <p:sldId id="492" r:id="rId19"/>
    <p:sldId id="493" r:id="rId20"/>
    <p:sldId id="495" r:id="rId21"/>
    <p:sldId id="500" r:id="rId22"/>
    <p:sldId id="499" r:id="rId23"/>
    <p:sldId id="496" r:id="rId24"/>
  </p:sldIdLst>
  <p:sldSz cx="9907588" cy="6858000"/>
  <p:notesSz cx="6797675" cy="987266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C8E6E97-33FA-403C-ABDD-B7EA6F3AE096}">
          <p14:sldIdLst>
            <p14:sldId id="481"/>
            <p14:sldId id="482"/>
            <p14:sldId id="483"/>
            <p14:sldId id="485"/>
            <p14:sldId id="486"/>
            <p14:sldId id="487"/>
            <p14:sldId id="488"/>
            <p14:sldId id="489"/>
            <p14:sldId id="497"/>
            <p14:sldId id="490"/>
            <p14:sldId id="491"/>
            <p14:sldId id="498"/>
            <p14:sldId id="492"/>
            <p14:sldId id="493"/>
            <p14:sldId id="495"/>
            <p14:sldId id="500"/>
            <p14:sldId id="499"/>
            <p14:sldId id="496"/>
          </p14:sldIdLst>
        </p14:section>
        <p14:section name="Nicht verwendet" id="{78C8DF1C-CE70-4B0D-902D-DDBA72C8AEE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718EE5"/>
    <a:srgbClr val="7195E5"/>
    <a:srgbClr val="F8C400"/>
    <a:srgbClr val="D6D6F5"/>
    <a:srgbClr val="CCECFF"/>
    <a:srgbClr val="CCCCFF"/>
    <a:srgbClr val="1D4397"/>
    <a:srgbClr val="153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14" autoAdjust="0"/>
    <p:restoredTop sz="95349" autoAdjust="0"/>
  </p:normalViewPr>
  <p:slideViewPr>
    <p:cSldViewPr>
      <p:cViewPr varScale="1">
        <p:scale>
          <a:sx n="79" d="100"/>
          <a:sy n="79" d="100"/>
        </p:scale>
        <p:origin x="1995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91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0" y="0"/>
            <a:ext cx="6797675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39775"/>
            <a:ext cx="5345112" cy="37004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689515"/>
            <a:ext cx="5436567" cy="444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0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0443" y="9377316"/>
            <a:ext cx="2944085" cy="49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206BA562-9989-4564-B4A9-1474A25EFD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124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7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4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438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573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52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3069" y="2130426"/>
            <a:ext cx="842145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6138" y="3886200"/>
            <a:ext cx="69353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65EDB-137A-4E60-A0B3-4484CBF9E700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DCE64-DF16-4405-9D24-486A464C9910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52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763" y="4406901"/>
            <a:ext cx="84214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763" y="2906713"/>
            <a:ext cx="84214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D3F76-629F-46BC-BFBE-CEA8454B3B8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3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80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2380D-60FA-4D95-9939-5A26330EA3A8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69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79" y="1535113"/>
            <a:ext cx="437744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79" y="2174875"/>
            <a:ext cx="43774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3182" y="1535113"/>
            <a:ext cx="437902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3182" y="2174875"/>
            <a:ext cx="437902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A559-36BC-4976-82B5-D61FEE5AF0D4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79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6913E-4C1E-44B3-A0EF-90262428623D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65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22EE-FB70-4532-B977-0D8EDCEBEE5C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87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3050"/>
            <a:ext cx="325966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4121" y="273051"/>
            <a:ext cx="55380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80" y="1435101"/>
            <a:ext cx="325966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5ABF0-523E-476A-B886-7354C73CAE9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6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69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215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824" y="4800600"/>
            <a:ext cx="594455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824" y="612775"/>
            <a:ext cx="594455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824" y="5367338"/>
            <a:ext cx="594455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6F422-260E-40C0-96A1-9BB0B8E5AF9D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21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88DF8-B91F-4B46-B8F3-C89A91F0611F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55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3001" y="274639"/>
            <a:ext cx="2229207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274639"/>
            <a:ext cx="653519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F11B-12B5-45F9-A183-B9C9408F2D0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0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80" y="1600201"/>
            <a:ext cx="438220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30006" y="1600200"/>
            <a:ext cx="438220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30006" y="3938589"/>
            <a:ext cx="438220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FCE33-8981-4BC0-8ECA-14682458E51F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6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95380" y="1600200"/>
            <a:ext cx="438220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5380" y="3938589"/>
            <a:ext cx="438220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B2D81-D197-4F1B-954B-D7FCF44F8672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6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3069" y="2130426"/>
            <a:ext cx="842145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6138" y="3886200"/>
            <a:ext cx="69353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C5675-0505-43F0-B8D6-1BC0A7A4D3B5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46913"/>
      </p:ext>
    </p:extLst>
  </p:cSld>
  <p:clrMapOvr>
    <a:masterClrMapping/>
  </p:clrMapOvr>
  <p:transition>
    <p:pull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FFC6-AC6B-4737-AAA5-56B499797EB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52295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763" y="4406901"/>
            <a:ext cx="84214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763" y="2906713"/>
            <a:ext cx="84214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8C3CF-05C9-4D64-B781-BF0592C2F4D8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88660"/>
      </p:ext>
    </p:extLst>
  </p:cSld>
  <p:clrMapOvr>
    <a:masterClrMapping/>
  </p:clrMapOvr>
  <p:transition>
    <p:pull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80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76AE-1C61-40C4-8308-B44B2E010704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89792"/>
      </p:ext>
    </p:extLst>
  </p:cSld>
  <p:clrMapOvr>
    <a:masterClrMapping/>
  </p:clrMapOvr>
  <p:transition>
    <p:pull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79" y="1535113"/>
            <a:ext cx="437744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79" y="2174875"/>
            <a:ext cx="43774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3182" y="1535113"/>
            <a:ext cx="437902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3182" y="2174875"/>
            <a:ext cx="437902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FA3E-FDE7-4A4D-B4AB-5A78F1FB851C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95583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24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E1B3C-A45E-447D-A5FA-B7EBC2FF2B4D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44950"/>
      </p:ext>
    </p:extLst>
  </p:cSld>
  <p:clrMapOvr>
    <a:masterClrMapping/>
  </p:clrMapOvr>
  <p:transition>
    <p:pull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F60D-4AF6-40EE-A469-54973D62738F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87762"/>
      </p:ext>
    </p:extLst>
  </p:cSld>
  <p:clrMapOvr>
    <a:masterClrMapping/>
  </p:clrMapOvr>
  <p:transition>
    <p:pull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3050"/>
            <a:ext cx="325966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4121" y="273051"/>
            <a:ext cx="55380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80" y="1435101"/>
            <a:ext cx="325966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86D8-52BD-4BA5-8C9D-919A14208FF9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84235"/>
      </p:ext>
    </p:extLst>
  </p:cSld>
  <p:clrMapOvr>
    <a:masterClrMapping/>
  </p:clrMapOvr>
  <p:transition>
    <p:pull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824" y="4800600"/>
            <a:ext cx="594455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824" y="612775"/>
            <a:ext cx="594455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824" y="5367338"/>
            <a:ext cx="594455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0A3C6-33B1-4484-B855-EAB41FE02A45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89227"/>
      </p:ext>
    </p:extLst>
  </p:cSld>
  <p:clrMapOvr>
    <a:masterClrMapping/>
  </p:clrMapOvr>
  <p:transition>
    <p:pull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00E6C-0FB7-4FE8-B6D0-1A682F7E300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19965"/>
      </p:ext>
    </p:extLst>
  </p:cSld>
  <p:clrMapOvr>
    <a:masterClrMapping/>
  </p:clrMapOvr>
  <p:transition>
    <p:pull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3001" y="274639"/>
            <a:ext cx="2229207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274639"/>
            <a:ext cx="653519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60BD-93F2-4312-8207-5D323AF93E3A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54611"/>
      </p:ext>
    </p:extLst>
  </p:cSld>
  <p:clrMapOvr>
    <a:masterClrMapping/>
  </p:clrMapOvr>
  <p:transition>
    <p:pull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95380" y="1600200"/>
            <a:ext cx="438220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5380" y="3938589"/>
            <a:ext cx="438220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E18DA-7807-451F-B582-161EFA01BAD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8929"/>
      </p:ext>
    </p:extLst>
  </p:cSld>
  <p:clrMapOvr>
    <a:masterClrMapping/>
  </p:clrMapOvr>
  <p:transition>
    <p:pull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95380" y="274639"/>
            <a:ext cx="8916829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7D1D-3D3E-40E7-B120-E384C02DA74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36142"/>
      </p:ext>
    </p:extLst>
  </p:cSld>
  <p:clrMapOvr>
    <a:masterClrMapping/>
  </p:clrMapOvr>
  <p:transition>
    <p:pull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3069" y="2130426"/>
            <a:ext cx="842145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6138" y="3886200"/>
            <a:ext cx="69353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C5675-0505-43F0-B8D6-1BC0A7A4D3B5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14136"/>
      </p:ext>
    </p:extLst>
  </p:cSld>
  <p:clrMapOvr>
    <a:masterClrMapping/>
  </p:clrMapOvr>
  <p:transition>
    <p:pull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FFC6-AC6B-4737-AAA5-56B499797EB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85497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30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325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763" y="4406901"/>
            <a:ext cx="84214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763" y="2906713"/>
            <a:ext cx="84214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8C3CF-05C9-4D64-B781-BF0592C2F4D8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76911"/>
      </p:ext>
    </p:extLst>
  </p:cSld>
  <p:clrMapOvr>
    <a:masterClrMapping/>
  </p:clrMapOvr>
  <p:transition>
    <p:pull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80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76AE-1C61-40C4-8308-B44B2E010704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50283"/>
      </p:ext>
    </p:extLst>
  </p:cSld>
  <p:clrMapOvr>
    <a:masterClrMapping/>
  </p:clrMapOvr>
  <p:transition>
    <p:pull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79" y="1535113"/>
            <a:ext cx="437744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79" y="2174875"/>
            <a:ext cx="43774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3182" y="1535113"/>
            <a:ext cx="437902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3182" y="2174875"/>
            <a:ext cx="437902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FA3E-FDE7-4A4D-B4AB-5A78F1FB851C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71621"/>
      </p:ext>
    </p:extLst>
  </p:cSld>
  <p:clrMapOvr>
    <a:masterClrMapping/>
  </p:clrMapOvr>
  <p:transition>
    <p:pull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E1B3C-A45E-447D-A5FA-B7EBC2FF2B4D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80907"/>
      </p:ext>
    </p:extLst>
  </p:cSld>
  <p:clrMapOvr>
    <a:masterClrMapping/>
  </p:clrMapOvr>
  <p:transition>
    <p:pull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F60D-4AF6-40EE-A469-54973D62738F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75446"/>
      </p:ext>
    </p:extLst>
  </p:cSld>
  <p:clrMapOvr>
    <a:masterClrMapping/>
  </p:clrMapOvr>
  <p:transition>
    <p:pull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3050"/>
            <a:ext cx="325966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4121" y="273051"/>
            <a:ext cx="55380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80" y="1435101"/>
            <a:ext cx="325966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86D8-52BD-4BA5-8C9D-919A14208FF9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89986"/>
      </p:ext>
    </p:extLst>
  </p:cSld>
  <p:clrMapOvr>
    <a:masterClrMapping/>
  </p:clrMapOvr>
  <p:transition>
    <p:pull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824" y="4800600"/>
            <a:ext cx="594455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824" y="612775"/>
            <a:ext cx="594455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824" y="5367338"/>
            <a:ext cx="594455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0A3C6-33B1-4484-B855-EAB41FE02A45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60919"/>
      </p:ext>
    </p:extLst>
  </p:cSld>
  <p:clrMapOvr>
    <a:masterClrMapping/>
  </p:clrMapOvr>
  <p:transition>
    <p:pull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00E6C-0FB7-4FE8-B6D0-1A682F7E300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67580"/>
      </p:ext>
    </p:extLst>
  </p:cSld>
  <p:clrMapOvr>
    <a:masterClrMapping/>
  </p:clrMapOvr>
  <p:transition>
    <p:pull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3001" y="274639"/>
            <a:ext cx="2229207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274639"/>
            <a:ext cx="653519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60BD-93F2-4312-8207-5D323AF93E3A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14153"/>
      </p:ext>
    </p:extLst>
  </p:cSld>
  <p:clrMapOvr>
    <a:masterClrMapping/>
  </p:clrMapOvr>
  <p:transition>
    <p:pull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95380" y="1600200"/>
            <a:ext cx="438220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5380" y="3938589"/>
            <a:ext cx="438220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E18DA-7807-451F-B582-161EFA01BAD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62138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089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95380" y="274639"/>
            <a:ext cx="8916829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7D1D-3D3E-40E7-B120-E384C02DA74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87475"/>
      </p:ext>
    </p:extLst>
  </p:cSld>
  <p:clrMapOvr>
    <a:masterClrMapping/>
  </p:clrMapOvr>
  <p:transition>
    <p:pull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3069" y="2130426"/>
            <a:ext cx="842145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6138" y="3886200"/>
            <a:ext cx="69353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C5675-0505-43F0-B8D6-1BC0A7A4D3B5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08244"/>
      </p:ext>
    </p:extLst>
  </p:cSld>
  <p:clrMapOvr>
    <a:masterClrMapping/>
  </p:clrMapOvr>
  <p:transition>
    <p:pull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FFC6-AC6B-4737-AAA5-56B499797EB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35284"/>
      </p:ext>
    </p:extLst>
  </p:cSld>
  <p:clrMapOvr>
    <a:masterClrMapping/>
  </p:clrMapOvr>
  <p:transition>
    <p:pull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763" y="4406901"/>
            <a:ext cx="84214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763" y="2906713"/>
            <a:ext cx="84214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8C3CF-05C9-4D64-B781-BF0592C2F4D8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72000"/>
      </p:ext>
    </p:extLst>
  </p:cSld>
  <p:clrMapOvr>
    <a:masterClrMapping/>
  </p:clrMapOvr>
  <p:transition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80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76AE-1C61-40C4-8308-B44B2E010704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22677"/>
      </p:ext>
    </p:extLst>
  </p:cSld>
  <p:clrMapOvr>
    <a:masterClrMapping/>
  </p:clrMapOvr>
  <p:transition>
    <p:pull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79" y="1535113"/>
            <a:ext cx="437744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79" y="2174875"/>
            <a:ext cx="43774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3182" y="1535113"/>
            <a:ext cx="437902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3182" y="2174875"/>
            <a:ext cx="437902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FA3E-FDE7-4A4D-B4AB-5A78F1FB851C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53407"/>
      </p:ext>
    </p:extLst>
  </p:cSld>
  <p:clrMapOvr>
    <a:masterClrMapping/>
  </p:clrMapOvr>
  <p:transition>
    <p:pull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E1B3C-A45E-447D-A5FA-B7EBC2FF2B4D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31443"/>
      </p:ext>
    </p:extLst>
  </p:cSld>
  <p:clrMapOvr>
    <a:masterClrMapping/>
  </p:clrMapOvr>
  <p:transition>
    <p:pull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F60D-4AF6-40EE-A469-54973D62738F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61599"/>
      </p:ext>
    </p:extLst>
  </p:cSld>
  <p:clrMapOvr>
    <a:masterClrMapping/>
  </p:clrMapOvr>
  <p:transition>
    <p:pull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3050"/>
            <a:ext cx="325966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4121" y="273051"/>
            <a:ext cx="55380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80" y="1435101"/>
            <a:ext cx="325966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86D8-52BD-4BA5-8C9D-919A14208FF9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51514"/>
      </p:ext>
    </p:extLst>
  </p:cSld>
  <p:clrMapOvr>
    <a:masterClrMapping/>
  </p:clrMapOvr>
  <p:transition>
    <p:pull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824" y="4800600"/>
            <a:ext cx="594455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824" y="612775"/>
            <a:ext cx="594455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824" y="5367338"/>
            <a:ext cx="594455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0A3C6-33B1-4484-B855-EAB41FE02A45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2202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7656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00E6C-0FB7-4FE8-B6D0-1A682F7E300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62757"/>
      </p:ext>
    </p:extLst>
  </p:cSld>
  <p:clrMapOvr>
    <a:masterClrMapping/>
  </p:clrMapOvr>
  <p:transition>
    <p:pull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3001" y="274639"/>
            <a:ext cx="2229207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274639"/>
            <a:ext cx="653519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60BD-93F2-4312-8207-5D323AF93E3A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77137"/>
      </p:ext>
    </p:extLst>
  </p:cSld>
  <p:clrMapOvr>
    <a:masterClrMapping/>
  </p:clrMapOvr>
  <p:transition>
    <p:pull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95380" y="1600200"/>
            <a:ext cx="438220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5380" y="3938589"/>
            <a:ext cx="438220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E18DA-7807-451F-B582-161EFA01BAD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85666"/>
      </p:ext>
    </p:extLst>
  </p:cSld>
  <p:clrMapOvr>
    <a:masterClrMapping/>
  </p:clrMapOvr>
  <p:transition>
    <p:pull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95380" y="274639"/>
            <a:ext cx="8916829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7D1D-3D3E-40E7-B120-E384C02DA74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08364"/>
      </p:ext>
    </p:extLst>
  </p:cSld>
  <p:clrMapOvr>
    <a:masterClrMapping/>
  </p:clrMapOvr>
  <p:transition>
    <p:pull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3069" y="2130426"/>
            <a:ext cx="842145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6138" y="3886200"/>
            <a:ext cx="693531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C5675-0505-43F0-B8D6-1BC0A7A4D3B5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9518"/>
      </p:ext>
    </p:extLst>
  </p:cSld>
  <p:clrMapOvr>
    <a:masterClrMapping/>
  </p:clrMapOvr>
  <p:transition>
    <p:pull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FFC6-AC6B-4737-AAA5-56B499797EB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31765"/>
      </p:ext>
    </p:extLst>
  </p:cSld>
  <p:clrMapOvr>
    <a:masterClrMapping/>
  </p:clrMapOvr>
  <p:transition>
    <p:pull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763" y="4406901"/>
            <a:ext cx="84214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763" y="2906713"/>
            <a:ext cx="84214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8C3CF-05C9-4D64-B781-BF0592C2F4D8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3972"/>
      </p:ext>
    </p:extLst>
  </p:cSld>
  <p:clrMapOvr>
    <a:masterClrMapping/>
  </p:clrMapOvr>
  <p:transition>
    <p:pull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80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76AE-1C61-40C4-8308-B44B2E010704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71875"/>
      </p:ext>
    </p:extLst>
  </p:cSld>
  <p:clrMapOvr>
    <a:masterClrMapping/>
  </p:clrMapOvr>
  <p:transition>
    <p:pull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79" y="1535113"/>
            <a:ext cx="437744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79" y="2174875"/>
            <a:ext cx="43774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3182" y="1535113"/>
            <a:ext cx="437902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3182" y="2174875"/>
            <a:ext cx="437902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FA3E-FDE7-4A4D-B4AB-5A78F1FB851C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96003"/>
      </p:ext>
    </p:extLst>
  </p:cSld>
  <p:clrMapOvr>
    <a:masterClrMapping/>
  </p:clrMapOvr>
  <p:transition>
    <p:pull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E1B3C-A45E-447D-A5FA-B7EBC2FF2B4D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91575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7368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8F60D-4AF6-40EE-A469-54973D62738F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96895"/>
      </p:ext>
    </p:extLst>
  </p:cSld>
  <p:clrMapOvr>
    <a:masterClrMapping/>
  </p:clrMapOvr>
  <p:transition>
    <p:pull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3050"/>
            <a:ext cx="325966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4121" y="273051"/>
            <a:ext cx="55380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80" y="1435101"/>
            <a:ext cx="325966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86D8-52BD-4BA5-8C9D-919A14208FF9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10172"/>
      </p:ext>
    </p:extLst>
  </p:cSld>
  <p:clrMapOvr>
    <a:masterClrMapping/>
  </p:clrMapOvr>
  <p:transition>
    <p:pull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824" y="4800600"/>
            <a:ext cx="594455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824" y="612775"/>
            <a:ext cx="594455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824" y="5367338"/>
            <a:ext cx="594455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0A3C6-33B1-4484-B855-EAB41FE02A45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62573"/>
      </p:ext>
    </p:extLst>
  </p:cSld>
  <p:clrMapOvr>
    <a:masterClrMapping/>
  </p:clrMapOvr>
  <p:transition>
    <p:pull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1600201"/>
            <a:ext cx="8916829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00E6C-0FB7-4FE8-B6D0-1A682F7E300E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93643"/>
      </p:ext>
    </p:extLst>
  </p:cSld>
  <p:clrMapOvr>
    <a:masterClrMapping/>
  </p:clrMapOvr>
  <p:transition>
    <p:pull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3001" y="274639"/>
            <a:ext cx="2229207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80" y="274639"/>
            <a:ext cx="653519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60BD-93F2-4312-8207-5D323AF93E3A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91327"/>
      </p:ext>
    </p:extLst>
  </p:cSld>
  <p:clrMapOvr>
    <a:masterClrMapping/>
  </p:clrMapOvr>
  <p:transition>
    <p:pull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80" y="274638"/>
            <a:ext cx="8916829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95380" y="1600200"/>
            <a:ext cx="438220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5380" y="3938589"/>
            <a:ext cx="438220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5030006" y="1600201"/>
            <a:ext cx="438220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E18DA-7807-451F-B582-161EFA01BAD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66445"/>
      </p:ext>
    </p:extLst>
  </p:cSld>
  <p:clrMapOvr>
    <a:masterClrMapping/>
  </p:clrMapOvr>
  <p:transition>
    <p:pull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95380" y="274639"/>
            <a:ext cx="8916829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7D1D-3D3E-40E7-B120-E384C02DA741}" type="slidenum">
              <a:rPr lang="de-DE">
                <a:solidFill>
                  <a:srgbClr val="333399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43609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79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35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469063"/>
            <a:ext cx="78930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0"/>
            <a:ext cx="1155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Logo_kompakt_we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07" y="338139"/>
            <a:ext cx="2737289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10"/>
          <p:cNvSpPr>
            <a:spLocks noChangeShapeType="1"/>
          </p:cNvSpPr>
          <p:nvPr/>
        </p:nvSpPr>
        <p:spPr bwMode="auto">
          <a:xfrm>
            <a:off x="489029" y="6453188"/>
            <a:ext cx="900256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pPr defTabSz="914400">
              <a:buClrTx/>
              <a:buSzTx/>
              <a:buFontTx/>
              <a:buNone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1275" y="6481763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2"/>
                </a:solidFill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D47F0AAB-B62E-4D6C-A9FB-DAF9C16CAB8A}" type="slidenum">
              <a:rPr lang="de-DE">
                <a:solidFill>
                  <a:srgbClr val="333399"/>
                </a:solidFill>
                <a:ea typeface="+mn-ea"/>
              </a:rPr>
              <a:pPr defTabSz="914400">
                <a:buClrTx/>
                <a:buSzTx/>
                <a:buFontTx/>
                <a:buNone/>
                <a:defRPr/>
              </a:pPr>
              <a:t>‹Nr.›</a:t>
            </a:fld>
            <a:endParaRPr lang="de-DE">
              <a:solidFill>
                <a:srgbClr val="33339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897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Logo_kompakt_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07" y="338139"/>
            <a:ext cx="2737289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10"/>
          <p:cNvSpPr>
            <a:spLocks noChangeShapeType="1"/>
          </p:cNvSpPr>
          <p:nvPr userDrawn="1"/>
        </p:nvSpPr>
        <p:spPr bwMode="auto">
          <a:xfrm>
            <a:off x="489029" y="6453188"/>
            <a:ext cx="900256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pPr defTabSz="914400">
              <a:buClrTx/>
              <a:buSzTx/>
              <a:buFontTx/>
              <a:buNone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79" y="6245225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5093" y="6245225"/>
            <a:ext cx="313740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1275" y="6481763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fld id="{CA64B581-8D06-4898-868D-157CCEF0BC11}" type="slidenum">
              <a:rPr lang="de-DE" smtClean="0">
                <a:solidFill>
                  <a:srgbClr val="333399"/>
                </a:solidFill>
                <a:ea typeface="+mn-ea"/>
              </a:rPr>
              <a:pPr defTabSz="914400">
                <a:buClrTx/>
                <a:buSzTx/>
                <a:defRPr/>
              </a:pPr>
              <a:t>‹Nr.›</a:t>
            </a:fld>
            <a:endParaRPr lang="de-DE">
              <a:solidFill>
                <a:srgbClr val="33339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034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Logo_kompakt_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07" y="338139"/>
            <a:ext cx="2737289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10"/>
          <p:cNvSpPr>
            <a:spLocks noChangeShapeType="1"/>
          </p:cNvSpPr>
          <p:nvPr userDrawn="1"/>
        </p:nvSpPr>
        <p:spPr bwMode="auto">
          <a:xfrm>
            <a:off x="489029" y="6453188"/>
            <a:ext cx="900256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pPr defTabSz="914400">
              <a:buClrTx/>
              <a:buSzTx/>
              <a:buFontTx/>
              <a:buNone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79" y="6245225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5093" y="6245225"/>
            <a:ext cx="313740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1275" y="6481763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fld id="{CA64B581-8D06-4898-868D-157CCEF0BC11}" type="slidenum">
              <a:rPr lang="de-DE" smtClean="0">
                <a:solidFill>
                  <a:srgbClr val="333399"/>
                </a:solidFill>
                <a:ea typeface="+mn-ea"/>
              </a:rPr>
              <a:pPr defTabSz="914400">
                <a:buClrTx/>
                <a:buSzTx/>
                <a:defRPr/>
              </a:pPr>
              <a:t>‹Nr.›</a:t>
            </a:fld>
            <a:endParaRPr lang="de-DE">
              <a:solidFill>
                <a:srgbClr val="33339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392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Logo_kompakt_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07" y="338139"/>
            <a:ext cx="2737289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10"/>
          <p:cNvSpPr>
            <a:spLocks noChangeShapeType="1"/>
          </p:cNvSpPr>
          <p:nvPr userDrawn="1"/>
        </p:nvSpPr>
        <p:spPr bwMode="auto">
          <a:xfrm>
            <a:off x="489029" y="6453188"/>
            <a:ext cx="900256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pPr defTabSz="914400">
              <a:buClrTx/>
              <a:buSzTx/>
              <a:buFontTx/>
              <a:buNone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79" y="6245225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5093" y="6245225"/>
            <a:ext cx="313740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1275" y="6481763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fld id="{CA64B581-8D06-4898-868D-157CCEF0BC11}" type="slidenum">
              <a:rPr lang="de-DE" smtClean="0">
                <a:solidFill>
                  <a:srgbClr val="333399"/>
                </a:solidFill>
                <a:ea typeface="+mn-ea"/>
              </a:rPr>
              <a:pPr defTabSz="914400">
                <a:buClrTx/>
                <a:buSzTx/>
                <a:defRPr/>
              </a:pPr>
              <a:t>‹Nr.›</a:t>
            </a:fld>
            <a:endParaRPr lang="de-DE">
              <a:solidFill>
                <a:srgbClr val="33339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897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ransition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Logo_kompakt_we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307" y="338139"/>
            <a:ext cx="2737289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10"/>
          <p:cNvSpPr>
            <a:spLocks noChangeShapeType="1"/>
          </p:cNvSpPr>
          <p:nvPr userDrawn="1"/>
        </p:nvSpPr>
        <p:spPr bwMode="auto">
          <a:xfrm>
            <a:off x="489029" y="6453188"/>
            <a:ext cx="900256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pPr defTabSz="914400">
              <a:buClrTx/>
              <a:buSzTx/>
              <a:buFontTx/>
              <a:buNone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79" y="6245225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5093" y="6245225"/>
            <a:ext cx="313740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endParaRPr lang="de-DE">
              <a:solidFill>
                <a:srgbClr val="000000"/>
              </a:solidFill>
              <a:ea typeface="+mn-ea"/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51275" y="6481763"/>
            <a:ext cx="23117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pPr defTabSz="914400">
              <a:buClrTx/>
              <a:buSzTx/>
              <a:defRPr/>
            </a:pPr>
            <a:fld id="{CA64B581-8D06-4898-868D-157CCEF0BC11}" type="slidenum">
              <a:rPr lang="de-DE" smtClean="0">
                <a:solidFill>
                  <a:srgbClr val="333399"/>
                </a:solidFill>
                <a:ea typeface="+mn-ea"/>
              </a:rPr>
              <a:pPr defTabSz="914400">
                <a:buClrTx/>
                <a:buSzTx/>
                <a:defRPr/>
              </a:pPr>
              <a:t>‹Nr.›</a:t>
            </a:fld>
            <a:endParaRPr lang="de-DE">
              <a:solidFill>
                <a:srgbClr val="33339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804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ransition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uropa-uni.de/en/internationalitaet/outgoing/studierende/planung/details-anerkennung/details-anerkennung-faqs/index.html#1-faq-wiwi-15539800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uropa-uni.de/en/internationalitaet/outgoing/studierende/planung/details-anerkennung/details-anerkennung-faqs/index.html#3-faq-kuwi-ba-15539835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utgoing@europa-uni.de" TargetMode="External"/><Relationship Id="rId7" Type="http://schemas.openxmlformats.org/officeDocument/2006/relationships/hyperlink" Target="mailto:lanz@europa-uni.de" TargetMode="External"/><Relationship Id="rId2" Type="http://schemas.openxmlformats.org/officeDocument/2006/relationships/hyperlink" Target="mailto:Outgoing-wiwi@europa-uni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loetner@europa-uni.de" TargetMode="External"/><Relationship Id="rId5" Type="http://schemas.openxmlformats.org/officeDocument/2006/relationships/hyperlink" Target="mailto:geiger@europa-uni.de" TargetMode="External"/><Relationship Id="rId4" Type="http://schemas.openxmlformats.org/officeDocument/2006/relationships/hyperlink" Target="mailto:buero-nrichter@europa-uni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utgoing@europa-uni.de" TargetMode="External"/><Relationship Id="rId2" Type="http://schemas.openxmlformats.org/officeDocument/2006/relationships/hyperlink" Target="mailto:outgoing-wiwi@europa-uni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anz@europa-uni.de" TargetMode="External"/><Relationship Id="rId4" Type="http://schemas.openxmlformats.org/officeDocument/2006/relationships/hyperlink" Target="mailto:buero-nrichter@europa-uni.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B8E71ED-1CAB-4EF1-B860-29CEB9450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5"/>
            <a:ext cx="8770218" cy="226810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FB35D5D-2BF0-4C06-B4C0-B54E58672F91}"/>
              </a:ext>
            </a:extLst>
          </p:cNvPr>
          <p:cNvSpPr txBox="1"/>
          <p:nvPr/>
        </p:nvSpPr>
        <p:spPr>
          <a:xfrm>
            <a:off x="568685" y="2492896"/>
            <a:ext cx="76328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err="1">
                <a:solidFill>
                  <a:schemeClr val="accent2"/>
                </a:solidFill>
              </a:rPr>
              <a:t>DiLA</a:t>
            </a:r>
            <a:endParaRPr lang="de-DE" sz="4800" b="1" dirty="0">
              <a:solidFill>
                <a:schemeClr val="accent2"/>
              </a:solidFill>
            </a:endParaRPr>
          </a:p>
          <a:p>
            <a:endParaRPr lang="de-DE" sz="4800" b="1" dirty="0">
              <a:solidFill>
                <a:schemeClr val="accent2"/>
              </a:solidFill>
            </a:endParaRPr>
          </a:p>
          <a:p>
            <a:pPr algn="ctr"/>
            <a:r>
              <a:rPr lang="de-DE" sz="4000" b="1">
                <a:solidFill>
                  <a:schemeClr val="accent2"/>
                </a:solidFill>
              </a:rPr>
              <a:t>Digital </a:t>
            </a:r>
            <a:r>
              <a:rPr lang="de-DE" sz="4000" b="1" dirty="0">
                <a:solidFill>
                  <a:schemeClr val="accent2"/>
                </a:solidFill>
              </a:rPr>
              <a:t>Learning Agreement</a:t>
            </a:r>
          </a:p>
          <a:p>
            <a:pPr algn="ctr"/>
            <a:endParaRPr lang="de-DE" sz="4000" b="1" dirty="0">
              <a:solidFill>
                <a:schemeClr val="accent2"/>
              </a:solidFill>
            </a:endParaRPr>
          </a:p>
          <a:p>
            <a:pPr algn="ctr"/>
            <a:r>
              <a:rPr lang="de-DE" sz="2000" dirty="0">
                <a:solidFill>
                  <a:schemeClr val="accent2"/>
                </a:solidFill>
              </a:rPr>
              <a:t>Viadrina International Affairs</a:t>
            </a:r>
          </a:p>
        </p:txBody>
      </p:sp>
    </p:spTree>
    <p:extLst>
      <p:ext uri="{BB962C8B-B14F-4D97-AF65-F5344CB8AC3E}">
        <p14:creationId xmlns:p14="http://schemas.microsoft.com/office/powerpoint/2010/main" val="2872452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120E85A7-8678-4E08-9F82-ABED7CC69C2C}"/>
              </a:ext>
            </a:extLst>
          </p:cNvPr>
          <p:cNvSpPr txBox="1"/>
          <p:nvPr/>
        </p:nvSpPr>
        <p:spPr>
          <a:xfrm>
            <a:off x="57250" y="290725"/>
            <a:ext cx="5360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3: Learning Agreement Components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FBFF5CB-4881-440A-AED0-A1B52740C942}"/>
              </a:ext>
            </a:extLst>
          </p:cNvPr>
          <p:cNvSpPr txBox="1"/>
          <p:nvPr/>
        </p:nvSpPr>
        <p:spPr>
          <a:xfrm>
            <a:off x="57250" y="792088"/>
            <a:ext cx="8514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Firstly, enter the course you would like to take at the partner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will need	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Title of the course	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the points system of the partner university 	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how many points are allocated to the course in the partner university's system 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96173A-F94F-4D66-B096-D3E98F394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90" y="2720830"/>
            <a:ext cx="6984776" cy="318151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69FAAB5-FFB9-4191-8EE5-7CFD4551A681}"/>
              </a:ext>
            </a:extLst>
          </p:cNvPr>
          <p:cNvSpPr/>
          <p:nvPr/>
        </p:nvSpPr>
        <p:spPr bwMode="auto">
          <a:xfrm>
            <a:off x="1929458" y="3861048"/>
            <a:ext cx="3816424" cy="161718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EDF4E666-A5FD-49B5-9D7A-443561C7FAD3}"/>
              </a:ext>
            </a:extLst>
          </p:cNvPr>
          <p:cNvSpPr/>
          <p:nvPr/>
        </p:nvSpPr>
        <p:spPr bwMode="auto">
          <a:xfrm rot="10118368">
            <a:off x="6069436" y="5572414"/>
            <a:ext cx="514257" cy="25297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B0A1404-1DEC-4C88-8AD5-6CE96682A0F3}"/>
              </a:ext>
            </a:extLst>
          </p:cNvPr>
          <p:cNvSpPr txBox="1"/>
          <p:nvPr/>
        </p:nvSpPr>
        <p:spPr>
          <a:xfrm>
            <a:off x="6603570" y="5283401"/>
            <a:ext cx="1611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To add another </a:t>
            </a:r>
          </a:p>
          <a:p>
            <a:r>
              <a:rPr lang="en-US" sz="1600" dirty="0">
                <a:solidFill>
                  <a:schemeClr val="tx1"/>
                </a:solidFill>
              </a:rPr>
              <a:t>Course</a:t>
            </a:r>
          </a:p>
          <a:p>
            <a:r>
              <a:rPr lang="en-US" sz="1600" dirty="0">
                <a:solidFill>
                  <a:schemeClr val="tx1"/>
                </a:solidFill>
              </a:rPr>
              <a:t>click here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3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BC1A425-098F-4EA2-96CC-90750B7338AC}"/>
              </a:ext>
            </a:extLst>
          </p:cNvPr>
          <p:cNvSpPr txBox="1"/>
          <p:nvPr/>
        </p:nvSpPr>
        <p:spPr>
          <a:xfrm>
            <a:off x="57250" y="290725"/>
            <a:ext cx="5577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Seite 3: </a:t>
            </a:r>
            <a:r>
              <a:rPr lang="de-DE" sz="2000" b="1" dirty="0">
                <a:solidFill>
                  <a:schemeClr val="tx1"/>
                </a:solidFill>
              </a:rPr>
              <a:t>Learning</a:t>
            </a:r>
            <a:r>
              <a:rPr lang="de-DE" b="1" dirty="0">
                <a:solidFill>
                  <a:schemeClr val="tx1"/>
                </a:solidFill>
              </a:rPr>
              <a:t> Agreement Components </a:t>
            </a:r>
            <a:r>
              <a:rPr lang="de-DE" b="1" dirty="0" err="1">
                <a:solidFill>
                  <a:schemeClr val="tx1"/>
                </a:solidFill>
              </a:rPr>
              <a:t>WiWi</a:t>
            </a:r>
            <a:r>
              <a:rPr lang="de-DE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D369D54-C963-40A1-8A52-9D93C4244358}"/>
              </a:ext>
            </a:extLst>
          </p:cNvPr>
          <p:cNvSpPr txBox="1"/>
          <p:nvPr/>
        </p:nvSpPr>
        <p:spPr>
          <a:xfrm>
            <a:off x="75208" y="690835"/>
            <a:ext cx="87670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Then assign the courses to a module group (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a direct course) of your degree </a:t>
            </a:r>
            <a:r>
              <a:rPr lang="en-US" dirty="0" err="1">
                <a:solidFill>
                  <a:schemeClr val="tx1"/>
                </a:solidFill>
              </a:rPr>
              <a:t>programme</a:t>
            </a:r>
            <a:r>
              <a:rPr lang="en-US" dirty="0">
                <a:solidFill>
                  <a:schemeClr val="tx1"/>
                </a:solidFill>
              </a:rPr>
              <a:t> at the Viadrina: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Example IBA Bachelor </a:t>
            </a:r>
          </a:p>
          <a:p>
            <a:pPr marL="1428750"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Component Title: Marketing, Management &amp; Entrepreneurship 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Example IBA Master </a:t>
            </a:r>
          </a:p>
          <a:p>
            <a:pPr marL="1428750"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Component Title: Marketing &amp; Management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Please click here for information on the conversion of credits: </a:t>
            </a:r>
          </a:p>
          <a:p>
            <a:r>
              <a:rPr lang="de-DE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https://www.europa-uni.de/en/internationalitaet/outgoing/studierende/planung/details-anerkennung/details-anerkennung-faqs/index.html#1-faq-wiwi-155398007</a:t>
            </a:r>
            <a:r>
              <a:rPr lang="de-DE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3E94C031-455D-4385-B232-73C2168FA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9" y="4130433"/>
            <a:ext cx="991914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701AA3-90E5-4D38-BB42-2D1529761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46" y="3553157"/>
            <a:ext cx="5256583" cy="2721434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74C7245-A4C1-4056-A082-6A8A06807C6E}"/>
              </a:ext>
            </a:extLst>
          </p:cNvPr>
          <p:cNvSpPr/>
          <p:nvPr/>
        </p:nvSpPr>
        <p:spPr bwMode="auto">
          <a:xfrm>
            <a:off x="993355" y="4130433"/>
            <a:ext cx="3672408" cy="124278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4DA042FA-C4E9-442D-9B26-4221A1053922}"/>
              </a:ext>
            </a:extLst>
          </p:cNvPr>
          <p:cNvSpPr/>
          <p:nvPr/>
        </p:nvSpPr>
        <p:spPr bwMode="auto">
          <a:xfrm rot="10118368">
            <a:off x="5355764" y="5950261"/>
            <a:ext cx="514257" cy="25297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9F35661-2742-4A76-AC57-90440F3790AC}"/>
              </a:ext>
            </a:extLst>
          </p:cNvPr>
          <p:cNvSpPr txBox="1"/>
          <p:nvPr/>
        </p:nvSpPr>
        <p:spPr>
          <a:xfrm>
            <a:off x="5889898" y="5661248"/>
            <a:ext cx="1611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To add another </a:t>
            </a:r>
          </a:p>
          <a:p>
            <a:r>
              <a:rPr lang="en-US" sz="1600" dirty="0">
                <a:solidFill>
                  <a:schemeClr val="tx1"/>
                </a:solidFill>
              </a:rPr>
              <a:t>Course</a:t>
            </a:r>
          </a:p>
          <a:p>
            <a:r>
              <a:rPr lang="en-US" sz="1600" dirty="0">
                <a:solidFill>
                  <a:schemeClr val="tx1"/>
                </a:solidFill>
              </a:rPr>
              <a:t>click here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BC1A425-098F-4EA2-96CC-90750B7338AC}"/>
              </a:ext>
            </a:extLst>
          </p:cNvPr>
          <p:cNvSpPr txBox="1"/>
          <p:nvPr/>
        </p:nvSpPr>
        <p:spPr>
          <a:xfrm>
            <a:off x="57250" y="290725"/>
            <a:ext cx="5604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t>Seite 3: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t>Learning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t> Agreement Components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t>KuWi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D369D54-C963-40A1-8A52-9D93C4244358}"/>
              </a:ext>
            </a:extLst>
          </p:cNvPr>
          <p:cNvSpPr txBox="1"/>
          <p:nvPr/>
        </p:nvSpPr>
        <p:spPr>
          <a:xfrm>
            <a:off x="75208" y="660057"/>
            <a:ext cx="87670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Then assign the courses to a module of your degree </a:t>
            </a:r>
            <a:r>
              <a:rPr lang="en-US" dirty="0" err="1">
                <a:solidFill>
                  <a:srgbClr val="000000"/>
                </a:solidFill>
              </a:rPr>
              <a:t>programme</a:t>
            </a:r>
            <a:r>
              <a:rPr lang="en-US" dirty="0">
                <a:solidFill>
                  <a:srgbClr val="000000"/>
                </a:solidFill>
              </a:rPr>
              <a:t> at the </a:t>
            </a:r>
            <a:r>
              <a:rPr lang="en-US" dirty="0" err="1">
                <a:solidFill>
                  <a:srgbClr val="000000"/>
                </a:solidFill>
              </a:rPr>
              <a:t>Viadrina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t>Example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t> Bachelor</a:t>
            </a:r>
          </a:p>
          <a:p>
            <a:pPr marL="1428750" lvl="2" indent="-285750">
              <a:buFont typeface="Wingdings" panose="05000000000000000000" pitchFamily="2" charset="2"/>
              <a:buChar char="§"/>
              <a:defRPr/>
            </a:pP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t>Component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t> Title: Kulturgeschichte Vertiefung </a:t>
            </a:r>
          </a:p>
          <a:p>
            <a:pPr marL="1028700" lvl="1">
              <a:buFont typeface="Wingdings" panose="05000000000000000000" pitchFamily="2" charset="2"/>
              <a:buChar char="v"/>
              <a:defRPr/>
            </a:pP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t>Example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t> Master </a:t>
            </a:r>
          </a:p>
          <a:p>
            <a:pPr marL="1428750" lvl="2" indent="-285750">
              <a:buFont typeface="Wingdings" panose="05000000000000000000" pitchFamily="2" charset="2"/>
              <a:buChar char="§"/>
              <a:defRPr/>
            </a:pP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t>Component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icrosoft YaHei" charset="-122"/>
                <a:cs typeface="+mn-cs"/>
              </a:rPr>
              <a:t> Title: Regieren in Europa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 err="1">
                <a:solidFill>
                  <a:srgbClr val="000000"/>
                </a:solidFill>
              </a:rPr>
              <a:t>Please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hand</a:t>
            </a:r>
            <a:r>
              <a:rPr lang="de-DE" dirty="0">
                <a:solidFill>
                  <a:srgbClr val="000000"/>
                </a:solidFill>
              </a:rPr>
              <a:t> in </a:t>
            </a:r>
            <a:r>
              <a:rPr lang="de-DE" dirty="0" err="1">
                <a:solidFill>
                  <a:srgbClr val="000000"/>
                </a:solidFill>
              </a:rPr>
              <a:t>the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course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discriptions</a:t>
            </a:r>
            <a:r>
              <a:rPr lang="de-DE" dirty="0">
                <a:solidFill>
                  <a:srgbClr val="000000"/>
                </a:solidFill>
              </a:rPr>
              <a:t> via </a:t>
            </a:r>
            <a:r>
              <a:rPr lang="de-DE" dirty="0" err="1">
                <a:solidFill>
                  <a:srgbClr val="000000"/>
                </a:solidFill>
              </a:rPr>
              <a:t>emial</a:t>
            </a:r>
            <a:r>
              <a:rPr lang="de-DE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Please click here for information on the recognition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>
              <a:defRPr/>
            </a:pPr>
            <a:r>
              <a:rPr lang="de-DE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https://www.europa-uni.de/en/internationalitaet/outgoing/studierende/planung/details-anerkennung/details-anerkennung-faqs/index.html#3-faq-kuwi-ba-155398357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3E94C031-455D-4385-B232-73C2168FA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9" y="4130433"/>
            <a:ext cx="991914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altLang="de-DE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+mn-cs"/>
              </a:rPr>
            </a:br>
            <a:endParaRPr kumimoji="0" lang="de-DE" altLang="de-DE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74C7245-A4C1-4056-A082-6A8A06807C6E}"/>
              </a:ext>
            </a:extLst>
          </p:cNvPr>
          <p:cNvSpPr/>
          <p:nvPr/>
        </p:nvSpPr>
        <p:spPr bwMode="auto">
          <a:xfrm>
            <a:off x="2433514" y="3681336"/>
            <a:ext cx="4162708" cy="108012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icrosoft YaHei" charset="-122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44DF708-E4BA-4F65-B01B-8BD2B7F21017}"/>
              </a:ext>
            </a:extLst>
          </p:cNvPr>
          <p:cNvSpPr/>
          <p:nvPr/>
        </p:nvSpPr>
        <p:spPr bwMode="auto">
          <a:xfrm>
            <a:off x="2505522" y="3944413"/>
            <a:ext cx="4162708" cy="976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FBA4C28-F22D-4F62-B5E3-A7645AC82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49" y="3429000"/>
            <a:ext cx="6832632" cy="2938386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89B7A31B-5E5D-4C5C-AA4E-4E10C051AE72}"/>
              </a:ext>
            </a:extLst>
          </p:cNvPr>
          <p:cNvSpPr/>
          <p:nvPr/>
        </p:nvSpPr>
        <p:spPr bwMode="auto">
          <a:xfrm>
            <a:off x="2523481" y="4232445"/>
            <a:ext cx="4162708" cy="976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76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5754EA6-510F-4CD6-B647-96E1B3E1B1DE}"/>
              </a:ext>
            </a:extLst>
          </p:cNvPr>
          <p:cNvSpPr txBox="1"/>
          <p:nvPr/>
        </p:nvSpPr>
        <p:spPr>
          <a:xfrm>
            <a:off x="57250" y="290725"/>
            <a:ext cx="5360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3: Learning Agreement Components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E1CF049-668D-413B-B88E-B760D3A8C10D}"/>
              </a:ext>
            </a:extLst>
          </p:cNvPr>
          <p:cNvSpPr txBox="1"/>
          <p:nvPr/>
        </p:nvSpPr>
        <p:spPr>
          <a:xfrm>
            <a:off x="54509" y="110151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“Stay (Receiving) Semester Component (1)” corresponds to the “Home (Sending) Semester Component (1)”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Here you decide which course from abroad (receiving) should be recognized in which module group at </a:t>
            </a:r>
            <a:r>
              <a:rPr lang="en-US" dirty="0" err="1">
                <a:solidFill>
                  <a:schemeClr val="tx1"/>
                </a:solidFill>
              </a:rPr>
              <a:t>Viadrina</a:t>
            </a:r>
            <a:r>
              <a:rPr lang="en-US" dirty="0">
                <a:solidFill>
                  <a:schemeClr val="tx1"/>
                </a:solidFill>
              </a:rPr>
              <a:t> (sending)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Pfeil: gestreift nach rechts 16">
            <a:extLst>
              <a:ext uri="{FF2B5EF4-FFF2-40B4-BE49-F238E27FC236}">
                <a16:creationId xmlns:a16="http://schemas.microsoft.com/office/drawing/2014/main" id="{F973558F-F6C6-42AF-8D23-076E25B07DCA}"/>
              </a:ext>
            </a:extLst>
          </p:cNvPr>
          <p:cNvSpPr/>
          <p:nvPr/>
        </p:nvSpPr>
        <p:spPr bwMode="auto">
          <a:xfrm>
            <a:off x="4161706" y="3645024"/>
            <a:ext cx="576064" cy="432048"/>
          </a:xfrm>
          <a:prstGeom prst="stripedRightArrow">
            <a:avLst>
              <a:gd name="adj1" fmla="val 45591"/>
              <a:gd name="adj2" fmla="val 50000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3EF72B-1B71-41DD-B1AD-287BA63F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8" y="2636912"/>
            <a:ext cx="3528392" cy="278779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1326AD9-EA00-4903-9224-93E054F7D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786" y="2666476"/>
            <a:ext cx="3767591" cy="27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0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047F66C-846D-4391-A447-061E092CFD57}"/>
              </a:ext>
            </a:extLst>
          </p:cNvPr>
          <p:cNvSpPr txBox="1"/>
          <p:nvPr/>
        </p:nvSpPr>
        <p:spPr>
          <a:xfrm>
            <a:off x="57250" y="290725"/>
            <a:ext cx="5360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3: Learning Agreement Components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16EDB1-8E77-4F37-A193-F5FF9EDDF789}"/>
              </a:ext>
            </a:extLst>
          </p:cNvPr>
          <p:cNvSpPr txBox="1"/>
          <p:nvPr/>
        </p:nvSpPr>
        <p:spPr>
          <a:xfrm>
            <a:off x="56184" y="768705"/>
            <a:ext cx="862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can add further components to your Learning Agreement by adding a component to Stay and Home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E65497-B8B6-44E2-B8C0-3A3E60E05693}"/>
              </a:ext>
            </a:extLst>
          </p:cNvPr>
          <p:cNvSpPr txBox="1"/>
          <p:nvPr/>
        </p:nvSpPr>
        <p:spPr>
          <a:xfrm>
            <a:off x="56184" y="4002596"/>
            <a:ext cx="589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Remove components from your Learning Agreement 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2" name="Grafik 21" descr="Hinzufügen">
            <a:extLst>
              <a:ext uri="{FF2B5EF4-FFF2-40B4-BE49-F238E27FC236}">
                <a16:creationId xmlns:a16="http://schemas.microsoft.com/office/drawing/2014/main" id="{29F3F5FD-D36B-4AB6-BBF4-CFC36030F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9330" y="1898581"/>
            <a:ext cx="571834" cy="57183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9CDE3ED-12A7-427F-A8A5-E5E36415D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00" y="1432993"/>
            <a:ext cx="3528392" cy="204817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EC9DADB-A87C-478B-9A92-B4A8EF0C5011}"/>
              </a:ext>
            </a:extLst>
          </p:cNvPr>
          <p:cNvSpPr/>
          <p:nvPr/>
        </p:nvSpPr>
        <p:spPr bwMode="auto">
          <a:xfrm>
            <a:off x="1554806" y="3253252"/>
            <a:ext cx="2304256" cy="3600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9" name="Grafik 18" descr="Cursor">
            <a:extLst>
              <a:ext uri="{FF2B5EF4-FFF2-40B4-BE49-F238E27FC236}">
                <a16:creationId xmlns:a16="http://schemas.microsoft.com/office/drawing/2014/main" id="{F9C30649-989F-497D-8C92-ED22375E8A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8849" y="3440271"/>
            <a:ext cx="914400" cy="9144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4648F71-1AC5-424F-AB12-4DEAD3570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2975" y="1338546"/>
            <a:ext cx="3943553" cy="245185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5D2C089-91BE-4B94-B9A4-18FE9E04605E}"/>
              </a:ext>
            </a:extLst>
          </p:cNvPr>
          <p:cNvSpPr/>
          <p:nvPr/>
        </p:nvSpPr>
        <p:spPr bwMode="auto">
          <a:xfrm>
            <a:off x="6027833" y="3517699"/>
            <a:ext cx="2304256" cy="3600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20" name="Grafik 19" descr="Cursor">
            <a:extLst>
              <a:ext uri="{FF2B5EF4-FFF2-40B4-BE49-F238E27FC236}">
                <a16:creationId xmlns:a16="http://schemas.microsoft.com/office/drawing/2014/main" id="{01EF519D-E558-4A56-B0C3-7060155996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5753" y="3647436"/>
            <a:ext cx="914400" cy="914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3C7965-0959-4077-8850-1CBEF3B35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150" y="4364367"/>
            <a:ext cx="5071489" cy="187294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234F813-0DA3-4A1F-B60D-1387CF03EB9F}"/>
              </a:ext>
            </a:extLst>
          </p:cNvPr>
          <p:cNvSpPr/>
          <p:nvPr/>
        </p:nvSpPr>
        <p:spPr bwMode="auto">
          <a:xfrm>
            <a:off x="5529858" y="4641664"/>
            <a:ext cx="210181" cy="18406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8" name="Grafik 17" descr="Cursor">
            <a:extLst>
              <a:ext uri="{FF2B5EF4-FFF2-40B4-BE49-F238E27FC236}">
                <a16:creationId xmlns:a16="http://schemas.microsoft.com/office/drawing/2014/main" id="{0300AFE3-F4B0-4F0D-9A48-8ED645851C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3853" y="45021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1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C871302-4CEB-4609-9B77-76B3E50DDA75}"/>
              </a:ext>
            </a:extLst>
          </p:cNvPr>
          <p:cNvSpPr txBox="1"/>
          <p:nvPr/>
        </p:nvSpPr>
        <p:spPr>
          <a:xfrm>
            <a:off x="57250" y="290725"/>
            <a:ext cx="5360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3: Learning Agreement Components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ED968F4-553B-4410-93E5-84C19E497A21}"/>
              </a:ext>
            </a:extLst>
          </p:cNvPr>
          <p:cNvSpPr txBox="1"/>
          <p:nvPr/>
        </p:nvSpPr>
        <p:spPr>
          <a:xfrm>
            <a:off x="53547" y="5229200"/>
            <a:ext cx="8135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the last step, please approve the </a:t>
            </a:r>
            <a:r>
              <a:rPr lang="en-US" dirty="0" err="1">
                <a:solidFill>
                  <a:schemeClr val="tx1"/>
                </a:solidFill>
              </a:rPr>
              <a:t>DiLA</a:t>
            </a:r>
            <a:r>
              <a:rPr lang="en-US" dirty="0">
                <a:solidFill>
                  <a:schemeClr val="tx1"/>
                </a:solidFill>
              </a:rPr>
              <a:t>, only then will the indicated contact persons be informed and can also approve the </a:t>
            </a:r>
            <a:r>
              <a:rPr lang="en-US" dirty="0" err="1">
                <a:solidFill>
                  <a:schemeClr val="tx1"/>
                </a:solidFill>
              </a:rPr>
              <a:t>DiLa</a:t>
            </a:r>
            <a:r>
              <a:rPr lang="en-US" dirty="0">
                <a:solidFill>
                  <a:schemeClr val="tx1"/>
                </a:solidFill>
              </a:rPr>
              <a:t>. If any changes are made by the departmental coordinator, you will be notified and will need to approve them again.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FA183F9-74BD-4B52-B2C6-4BAD38EF9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26" y="764704"/>
            <a:ext cx="6321468" cy="413406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B480DE2-844D-4AFA-8C77-6701086DE0EF}"/>
              </a:ext>
            </a:extLst>
          </p:cNvPr>
          <p:cNvSpPr/>
          <p:nvPr/>
        </p:nvSpPr>
        <p:spPr bwMode="auto">
          <a:xfrm>
            <a:off x="3721722" y="4292636"/>
            <a:ext cx="2600223" cy="57606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8" name="Grafik 7" descr="Cursor">
            <a:extLst>
              <a:ext uri="{FF2B5EF4-FFF2-40B4-BE49-F238E27FC236}">
                <a16:creationId xmlns:a16="http://schemas.microsoft.com/office/drawing/2014/main" id="{D97838DC-5404-4C21-97DE-0090858AE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6794" y="44105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70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C871302-4CEB-4609-9B77-76B3E50DDA75}"/>
              </a:ext>
            </a:extLst>
          </p:cNvPr>
          <p:cNvSpPr txBox="1"/>
          <p:nvPr/>
        </p:nvSpPr>
        <p:spPr>
          <a:xfrm>
            <a:off x="57250" y="290725"/>
            <a:ext cx="8263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Changes to the </a:t>
            </a:r>
            <a:r>
              <a:rPr lang="en-US" sz="2000" b="1" dirty="0" err="1">
                <a:solidFill>
                  <a:schemeClr val="tx1"/>
                </a:solidFill>
              </a:rPr>
              <a:t>DiLA</a:t>
            </a:r>
            <a:r>
              <a:rPr lang="en-US" sz="2000" b="1" dirty="0">
                <a:solidFill>
                  <a:schemeClr val="tx1"/>
                </a:solidFill>
              </a:rPr>
              <a:t> during your stay or if you do an extension of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your stay abroad</a:t>
            </a:r>
            <a:endParaRPr lang="de-DE" sz="2000" b="1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660A1E-1ADC-4EC6-8930-443A9C4BD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549" y="1533268"/>
            <a:ext cx="4953480" cy="275936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B480DE2-844D-4AFA-8C77-6701086DE0EF}"/>
              </a:ext>
            </a:extLst>
          </p:cNvPr>
          <p:cNvSpPr/>
          <p:nvPr/>
        </p:nvSpPr>
        <p:spPr bwMode="auto">
          <a:xfrm>
            <a:off x="5241827" y="3429000"/>
            <a:ext cx="720080" cy="14401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8" name="Grafik 7" descr="Cursor">
            <a:extLst>
              <a:ext uri="{FF2B5EF4-FFF2-40B4-BE49-F238E27FC236}">
                <a16:creationId xmlns:a16="http://schemas.microsoft.com/office/drawing/2014/main" id="{D97838DC-5404-4C21-97DE-0090858AE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9075" y="32849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7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C871302-4CEB-4609-9B77-76B3E50DDA75}"/>
              </a:ext>
            </a:extLst>
          </p:cNvPr>
          <p:cNvSpPr txBox="1"/>
          <p:nvPr/>
        </p:nvSpPr>
        <p:spPr>
          <a:xfrm>
            <a:off x="57250" y="290725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Changes to the </a:t>
            </a:r>
            <a:r>
              <a:rPr lang="en-US" sz="2000" b="1" dirty="0" err="1">
                <a:solidFill>
                  <a:schemeClr val="tx1"/>
                </a:solidFill>
              </a:rPr>
              <a:t>DiLA</a:t>
            </a:r>
            <a:r>
              <a:rPr lang="en-US" sz="2000" b="1" dirty="0">
                <a:solidFill>
                  <a:schemeClr val="tx1"/>
                </a:solidFill>
              </a:rPr>
              <a:t> during your stay or if you do an extension of your stay abroad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ED968F4-553B-4410-93E5-84C19E497A21}"/>
              </a:ext>
            </a:extLst>
          </p:cNvPr>
          <p:cNvSpPr txBox="1"/>
          <p:nvPr/>
        </p:nvSpPr>
        <p:spPr>
          <a:xfrm>
            <a:off x="129258" y="5495010"/>
            <a:ext cx="813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Here, you can change individual courses or add new ones for the second semester. Make sure to select 2nd semester here.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B480DE2-844D-4AFA-8C77-6701086DE0EF}"/>
              </a:ext>
            </a:extLst>
          </p:cNvPr>
          <p:cNvSpPr/>
          <p:nvPr/>
        </p:nvSpPr>
        <p:spPr bwMode="auto">
          <a:xfrm>
            <a:off x="3721722" y="4292636"/>
            <a:ext cx="2600223" cy="57606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53015F-2ADD-4445-BF3D-F8084788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454" y="1204107"/>
            <a:ext cx="5645092" cy="4153904"/>
          </a:xfrm>
          <a:prstGeom prst="rect">
            <a:avLst/>
          </a:prstGeom>
        </p:spPr>
      </p:pic>
      <p:pic>
        <p:nvPicPr>
          <p:cNvPr id="8" name="Grafik 7" descr="Cursor">
            <a:extLst>
              <a:ext uri="{FF2B5EF4-FFF2-40B4-BE49-F238E27FC236}">
                <a16:creationId xmlns:a16="http://schemas.microsoft.com/office/drawing/2014/main" id="{D97838DC-5404-4C21-97DE-0090858AE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7770" y="40228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8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EECAE-9826-41D0-880A-8B8B8BAE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82" y="412068"/>
            <a:ext cx="6030813" cy="648072"/>
          </a:xfrm>
        </p:spPr>
        <p:txBody>
          <a:bodyPr/>
          <a:lstStyle/>
          <a:p>
            <a:r>
              <a:rPr lang="en-US" sz="2000" b="1" dirty="0"/>
              <a:t>Your contact persons for recognition </a:t>
            </a:r>
            <a:endParaRPr lang="de-DE" sz="20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5CC500-3F7F-44B8-9F77-2E98D9136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82" y="836712"/>
            <a:ext cx="8916988" cy="5609220"/>
          </a:xfrm>
        </p:spPr>
        <p:txBody>
          <a:bodyPr numCol="2"/>
          <a:lstStyle/>
          <a:p>
            <a:pPr>
              <a:spcBef>
                <a:spcPts val="0"/>
              </a:spcBef>
            </a:pPr>
            <a:r>
              <a:rPr lang="de-DE" sz="1600" b="1" dirty="0"/>
              <a:t>Torsten Glase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all </a:t>
            </a:r>
            <a:r>
              <a:rPr lang="de-DE" sz="1600" dirty="0" err="1"/>
              <a:t>WiWi</a:t>
            </a:r>
            <a:r>
              <a:rPr lang="de-DE" sz="1600" dirty="0"/>
              <a:t> BA und MA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Wirtschaft und Recht (für Wirtschaft)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Outgoing-wiwi@europa-uni.de</a:t>
            </a:r>
            <a:endParaRPr lang="de-DE" sz="160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/>
              <a:t>0335 5534 2595</a:t>
            </a:r>
          </a:p>
          <a:p>
            <a:pPr>
              <a:spcBef>
                <a:spcPts val="0"/>
              </a:spcBef>
            </a:pPr>
            <a:endParaRPr lang="de-DE" sz="1600" dirty="0"/>
          </a:p>
          <a:p>
            <a:pPr>
              <a:spcBef>
                <a:spcPts val="0"/>
              </a:spcBef>
            </a:pPr>
            <a:r>
              <a:rPr lang="de-DE" sz="1600" b="1" dirty="0"/>
              <a:t>Katja </a:t>
            </a:r>
            <a:r>
              <a:rPr lang="de-DE" sz="1600" b="1" dirty="0" err="1"/>
              <a:t>Herzel</a:t>
            </a:r>
            <a:endParaRPr lang="de-DE" sz="1600" b="1" dirty="0"/>
          </a:p>
          <a:p>
            <a:pPr>
              <a:spcBef>
                <a:spcPts val="0"/>
              </a:spcBef>
            </a:pPr>
            <a:r>
              <a:rPr lang="de-DE" sz="1600" dirty="0"/>
              <a:t>Jura, Recht und Politik (für Recht)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Recht und Wirtschaft (für Recht)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Deutsch-Polnisches Jurastudium (BA/MA/</a:t>
            </a:r>
            <a:r>
              <a:rPr lang="de-DE" sz="1600" dirty="0" err="1"/>
              <a:t>mgr</a:t>
            </a:r>
            <a:r>
              <a:rPr lang="de-DE" sz="1600" dirty="0"/>
              <a:t>)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outgoing@europa-uni.de</a:t>
            </a:r>
            <a:r>
              <a:rPr lang="de-DE" sz="1600" dirty="0">
                <a:solidFill>
                  <a:schemeClr val="accent6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0335 5534 2593</a:t>
            </a:r>
          </a:p>
          <a:p>
            <a:pPr>
              <a:spcBef>
                <a:spcPts val="0"/>
              </a:spcBef>
            </a:pPr>
            <a:endParaRPr lang="de-DE" sz="1600" dirty="0"/>
          </a:p>
          <a:p>
            <a:pPr>
              <a:spcBef>
                <a:spcPts val="0"/>
              </a:spcBef>
            </a:pPr>
            <a:r>
              <a:rPr lang="de-DE" sz="1600" b="1" dirty="0"/>
              <a:t>Nicole </a:t>
            </a:r>
            <a:r>
              <a:rPr lang="de-DE" sz="1600" b="1" dirty="0" err="1"/>
              <a:t>Klück</a:t>
            </a:r>
            <a:endParaRPr lang="de-DE" sz="1600" b="1" dirty="0"/>
          </a:p>
          <a:p>
            <a:pPr>
              <a:spcBef>
                <a:spcPts val="0"/>
              </a:spcBef>
            </a:pPr>
            <a:r>
              <a:rPr lang="de-DE" sz="1600" dirty="0" err="1"/>
              <a:t>KuWi</a:t>
            </a:r>
            <a:r>
              <a:rPr lang="de-DE" sz="1600" dirty="0"/>
              <a:t> BA 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Recht und Politik (für Politik)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outgoing@europa-uni.de</a:t>
            </a:r>
            <a:endParaRPr lang="de-DE" sz="160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/>
              <a:t>0335 5534 2602</a:t>
            </a:r>
          </a:p>
          <a:p>
            <a:pPr>
              <a:spcBef>
                <a:spcPts val="0"/>
              </a:spcBef>
            </a:pPr>
            <a:endParaRPr lang="de-DE" sz="1600" dirty="0"/>
          </a:p>
          <a:p>
            <a:pPr>
              <a:spcBef>
                <a:spcPts val="0"/>
              </a:spcBef>
            </a:pPr>
            <a:endParaRPr lang="de-DE" sz="1600" b="1" dirty="0"/>
          </a:p>
          <a:p>
            <a:pPr>
              <a:spcBef>
                <a:spcPts val="0"/>
              </a:spcBef>
            </a:pPr>
            <a:endParaRPr lang="de-DE" sz="1600" b="1" dirty="0"/>
          </a:p>
          <a:p>
            <a:pPr>
              <a:spcBef>
                <a:spcPts val="0"/>
              </a:spcBef>
            </a:pPr>
            <a:endParaRPr lang="de-DE" sz="1600" b="1"/>
          </a:p>
          <a:p>
            <a:pPr>
              <a:spcBef>
                <a:spcPts val="0"/>
              </a:spcBef>
            </a:pPr>
            <a:endParaRPr lang="de-DE" sz="1600" b="1" dirty="0"/>
          </a:p>
          <a:p>
            <a:pPr>
              <a:spcBef>
                <a:spcPts val="0"/>
              </a:spcBef>
            </a:pPr>
            <a:endParaRPr lang="de-DE" sz="1600" b="1" dirty="0"/>
          </a:p>
          <a:p>
            <a:pPr>
              <a:spcBef>
                <a:spcPts val="0"/>
              </a:spcBef>
            </a:pPr>
            <a:r>
              <a:rPr lang="de-DE" sz="1600" b="1" dirty="0"/>
              <a:t>Nicole Richter</a:t>
            </a:r>
          </a:p>
          <a:p>
            <a:pPr>
              <a:spcBef>
                <a:spcPts val="0"/>
              </a:spcBef>
            </a:pPr>
            <a:r>
              <a:rPr lang="de-DE" sz="1600" b="1" dirty="0" err="1"/>
              <a:t>CuSO</a:t>
            </a:r>
            <a:endParaRPr lang="de-DE" sz="1600" b="1" dirty="0"/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buero-nrichter@europa-uni.de</a:t>
            </a:r>
            <a:endParaRPr lang="de-DE" sz="16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/>
              <a:t>0335 5534 16 6845</a:t>
            </a:r>
            <a:endParaRPr lang="de-DE" sz="16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endParaRPr lang="de-DE" sz="1600" b="1" dirty="0"/>
          </a:p>
          <a:p>
            <a:pPr>
              <a:spcBef>
                <a:spcPts val="0"/>
              </a:spcBef>
            </a:pPr>
            <a:r>
              <a:rPr lang="de-DE" sz="1600" b="1" dirty="0"/>
              <a:t>Ruth Geiger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MES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geiger@europa-uni.de</a:t>
            </a:r>
            <a:endParaRPr lang="de-DE" sz="160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/>
              <a:t>0335 5534 2822</a:t>
            </a:r>
          </a:p>
          <a:p>
            <a:pPr>
              <a:spcBef>
                <a:spcPts val="0"/>
              </a:spcBef>
            </a:pPr>
            <a:endParaRPr lang="de-DE" sz="1600" dirty="0"/>
          </a:p>
          <a:p>
            <a:pPr>
              <a:spcBef>
                <a:spcPts val="0"/>
              </a:spcBef>
            </a:pPr>
            <a:r>
              <a:rPr lang="de-DE" sz="1600" b="1" dirty="0"/>
              <a:t>Björn Plötner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ENS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ploetner@europa-uni.de</a:t>
            </a:r>
            <a:endParaRPr lang="de-DE" sz="160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/>
              <a:t>0335 5534 16 6766</a:t>
            </a:r>
          </a:p>
          <a:p>
            <a:pPr>
              <a:spcBef>
                <a:spcPts val="0"/>
              </a:spcBef>
            </a:pPr>
            <a:endParaRPr lang="de-DE" sz="1600" dirty="0"/>
          </a:p>
          <a:p>
            <a:pPr>
              <a:spcBef>
                <a:spcPts val="0"/>
              </a:spcBef>
            </a:pPr>
            <a:r>
              <a:rPr lang="de-DE" sz="1600" b="1" dirty="0"/>
              <a:t>Stephan Lanz 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MASS</a:t>
            </a:r>
          </a:p>
          <a:p>
            <a:pPr>
              <a:spcBef>
                <a:spcPts val="0"/>
              </a:spcBef>
            </a:pPr>
            <a:r>
              <a:rPr lang="de-DE" sz="1600" dirty="0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lanz@europa-uni.de</a:t>
            </a:r>
            <a:endParaRPr lang="de-DE" sz="160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</a:pPr>
            <a:r>
              <a:rPr lang="de-DE" sz="1600" dirty="0"/>
              <a:t>0335 5534 2384</a:t>
            </a:r>
          </a:p>
          <a:p>
            <a:pPr>
              <a:spcBef>
                <a:spcPts val="0"/>
              </a:spcBef>
            </a:pPr>
            <a:endParaRPr lang="de-DE" sz="1600" dirty="0"/>
          </a:p>
          <a:p>
            <a:pPr>
              <a:spcBef>
                <a:spcPts val="0"/>
              </a:spcBef>
            </a:pPr>
            <a:r>
              <a:rPr lang="de-DE" sz="1600" dirty="0" err="1"/>
              <a:t>For</a:t>
            </a:r>
            <a:r>
              <a:rPr lang="de-DE" sz="1600" dirty="0"/>
              <a:t> all </a:t>
            </a:r>
            <a:r>
              <a:rPr lang="de-DE" sz="1600" dirty="0" err="1"/>
              <a:t>other</a:t>
            </a:r>
            <a:r>
              <a:rPr lang="de-DE" sz="1600" dirty="0"/>
              <a:t> </a:t>
            </a:r>
            <a:r>
              <a:rPr lang="de-DE" sz="1600" dirty="0" err="1"/>
              <a:t>KuWi</a:t>
            </a:r>
            <a:r>
              <a:rPr lang="de-DE" sz="1600" dirty="0"/>
              <a:t>-MA-Programmes: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</a:p>
          <a:p>
            <a:pPr>
              <a:spcBef>
                <a:spcPts val="0"/>
              </a:spcBef>
            </a:pPr>
            <a:r>
              <a:rPr lang="de-DE" sz="1600" dirty="0" err="1"/>
              <a:t>responsible</a:t>
            </a:r>
            <a:r>
              <a:rPr lang="de-DE" sz="1600" dirty="0"/>
              <a:t> Programme </a:t>
            </a:r>
            <a:r>
              <a:rPr lang="de-DE" sz="1600" dirty="0" err="1"/>
              <a:t>Coordinator</a:t>
            </a: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9345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3A2470-17D4-4DED-A46B-772FD17D5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640"/>
            <a:ext cx="8620156" cy="5616624"/>
          </a:xfrm>
        </p:spPr>
        <p:txBody>
          <a:bodyPr/>
          <a:lstStyle/>
          <a:p>
            <a:r>
              <a:rPr lang="de-DE" sz="2000" dirty="0"/>
              <a:t>	</a:t>
            </a:r>
            <a:r>
              <a:rPr lang="en-US" sz="1800" dirty="0"/>
              <a:t>Dear students,	</a:t>
            </a:r>
          </a:p>
          <a:p>
            <a:r>
              <a:rPr lang="en-US" sz="1800" dirty="0"/>
              <a:t>	</a:t>
            </a:r>
          </a:p>
          <a:p>
            <a:r>
              <a:rPr lang="en-US" sz="1800" dirty="0"/>
              <a:t>	Before you start with the Learning Agreement, please think about the courses you would like to take at the partner university. In other words, research specifically </a:t>
            </a:r>
            <a:r>
              <a:rPr lang="en-US" sz="1800" b="1" dirty="0"/>
              <a:t>which courses </a:t>
            </a:r>
            <a:r>
              <a:rPr lang="en-US" sz="1800" dirty="0"/>
              <a:t>you can take there as an incoming student and </a:t>
            </a:r>
            <a:r>
              <a:rPr lang="en-US" sz="1800" b="1" dirty="0"/>
              <a:t>to what extent they fit in with your curriculum</a:t>
            </a:r>
            <a:r>
              <a:rPr lang="en-US" sz="1800" dirty="0"/>
              <a:t> at the </a:t>
            </a:r>
            <a:r>
              <a:rPr lang="en-US" sz="1800" dirty="0" err="1"/>
              <a:t>Viadrina</a:t>
            </a:r>
            <a:r>
              <a:rPr lang="en-US" sz="1800" dirty="0"/>
              <a:t>. </a:t>
            </a:r>
            <a:r>
              <a:rPr lang="en-US" sz="1800" b="1" dirty="0"/>
              <a:t>In which modules </a:t>
            </a:r>
            <a:r>
              <a:rPr lang="en-US" sz="1800" dirty="0"/>
              <a:t>can you have the courses credited? If you are unsure about this, please contact: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WiWi</a:t>
            </a:r>
            <a:r>
              <a:rPr lang="en-US" sz="1800" dirty="0"/>
              <a:t>: </a:t>
            </a:r>
            <a:r>
              <a:rPr lang="en-US" sz="1800" dirty="0" err="1"/>
              <a:t>Torsten</a:t>
            </a:r>
            <a:r>
              <a:rPr lang="en-US" sz="1800" dirty="0"/>
              <a:t> </a:t>
            </a:r>
            <a:r>
              <a:rPr lang="en-US" sz="1800" dirty="0" err="1"/>
              <a:t>Glase</a:t>
            </a:r>
            <a:r>
              <a:rPr lang="en-US" sz="1800" dirty="0"/>
              <a:t> (</a:t>
            </a:r>
            <a:r>
              <a:rPr lang="en-US" sz="1800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outgoing-wiwi@europa-uni.de</a:t>
            </a:r>
            <a:r>
              <a:rPr lang="en-US" sz="1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err="1"/>
              <a:t>KuWi</a:t>
            </a:r>
            <a:r>
              <a:rPr lang="de-DE" sz="1800" dirty="0"/>
              <a:t> BA: Nicole </a:t>
            </a:r>
            <a:r>
              <a:rPr lang="de-DE" sz="1800" dirty="0" err="1"/>
              <a:t>Klück</a:t>
            </a:r>
            <a:r>
              <a:rPr lang="de-DE" sz="1800" dirty="0"/>
              <a:t> (</a:t>
            </a:r>
            <a:r>
              <a:rPr lang="de-DE" sz="18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outgoing@europa-uni.de</a:t>
            </a:r>
            <a:r>
              <a:rPr lang="de-DE" sz="1800" dirty="0"/>
              <a:t>) 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Law: Katja </a:t>
            </a:r>
            <a:r>
              <a:rPr lang="en-US" sz="1800" dirty="0" err="1"/>
              <a:t>Herzel</a:t>
            </a:r>
            <a:r>
              <a:rPr lang="en-US" sz="1800" dirty="0"/>
              <a:t> (</a:t>
            </a:r>
            <a:r>
              <a:rPr lang="en-US" sz="18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outgoing@europa-uni.de</a:t>
            </a:r>
            <a:r>
              <a:rPr lang="en-US" sz="1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CuSO</a:t>
            </a:r>
            <a:r>
              <a:rPr lang="en-US" sz="1800" dirty="0"/>
              <a:t>: Nicole Richter (</a:t>
            </a:r>
            <a:r>
              <a:rPr lang="en-US" sz="18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buero-nrichter@europa-uni.de</a:t>
            </a:r>
            <a:r>
              <a:rPr lang="en-US" sz="1800" dirty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MES: (</a:t>
            </a:r>
            <a:r>
              <a:rPr lang="en-US" sz="1800" dirty="0">
                <a:solidFill>
                  <a:schemeClr val="accent6"/>
                </a:solidFill>
              </a:rPr>
              <a:t>geiger@europa-uni.de</a:t>
            </a:r>
            <a:r>
              <a:rPr lang="en-US" sz="1800" dirty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/>
              <a:t>MoDE</a:t>
            </a:r>
            <a:r>
              <a:rPr lang="en-US" sz="1800" dirty="0"/>
              <a:t>: Björn </a:t>
            </a:r>
            <a:r>
              <a:rPr lang="en-US" sz="1800" dirty="0" err="1"/>
              <a:t>Plötner</a:t>
            </a:r>
            <a:r>
              <a:rPr lang="en-US" sz="1800" dirty="0"/>
              <a:t> (</a:t>
            </a:r>
            <a:r>
              <a:rPr lang="de-DE" sz="1800" dirty="0">
                <a:solidFill>
                  <a:schemeClr val="accent6"/>
                </a:solidFill>
              </a:rPr>
              <a:t>study-ens@europa-uni.de</a:t>
            </a:r>
            <a:r>
              <a:rPr lang="en-US" sz="1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MASS: Stephan </a:t>
            </a:r>
            <a:r>
              <a:rPr lang="en-US" sz="1800" dirty="0" err="1"/>
              <a:t>Lanz</a:t>
            </a:r>
            <a:r>
              <a:rPr lang="en-US" sz="1800" dirty="0"/>
              <a:t> (</a:t>
            </a:r>
            <a:r>
              <a:rPr lang="en-US" sz="1800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lanz@europa-uni.de</a:t>
            </a:r>
            <a:r>
              <a:rPr lang="en-US" sz="1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All other </a:t>
            </a:r>
            <a:r>
              <a:rPr lang="en-US" sz="1800" dirty="0" err="1"/>
              <a:t>KuWi</a:t>
            </a:r>
            <a:r>
              <a:rPr lang="en-US" sz="1800" dirty="0"/>
              <a:t> MA-</a:t>
            </a:r>
            <a:r>
              <a:rPr lang="en-US" sz="1800" dirty="0" err="1"/>
              <a:t>Programmes</a:t>
            </a:r>
            <a:r>
              <a:rPr lang="en-US" sz="1800" dirty="0"/>
              <a:t>: the responsible MA-</a:t>
            </a:r>
            <a:r>
              <a:rPr lang="en-US" sz="1800" dirty="0" err="1"/>
              <a:t>Programme</a:t>
            </a:r>
            <a:r>
              <a:rPr lang="en-US" sz="1800" dirty="0"/>
              <a:t> Coordinator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73656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6B175A7-278B-4544-A476-FED4B935F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70" y="1484784"/>
            <a:ext cx="6465962" cy="413307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51B8A55-39BC-403C-8E10-CEE5F522D1CA}"/>
              </a:ext>
            </a:extLst>
          </p:cNvPr>
          <p:cNvSpPr txBox="1"/>
          <p:nvPr/>
        </p:nvSpPr>
        <p:spPr>
          <a:xfrm>
            <a:off x="57250" y="774879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can create your </a:t>
            </a:r>
            <a:r>
              <a:rPr lang="en-US" dirty="0" err="1">
                <a:solidFill>
                  <a:schemeClr val="tx1"/>
                </a:solidFill>
              </a:rPr>
              <a:t>DiLA</a:t>
            </a:r>
            <a:r>
              <a:rPr lang="en-US" dirty="0">
                <a:solidFill>
                  <a:schemeClr val="tx1"/>
                </a:solidFill>
              </a:rPr>
              <a:t> on the following website by registering as usual on the application portal MoveOn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0581970-FFB1-456B-9C95-BCC095CF371C}"/>
              </a:ext>
            </a:extLst>
          </p:cNvPr>
          <p:cNvSpPr txBox="1"/>
          <p:nvPr/>
        </p:nvSpPr>
        <p:spPr>
          <a:xfrm>
            <a:off x="201266" y="5805264"/>
            <a:ext cx="771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https://europauni.moveon4.de/locallogin/650d48f8a6c53154460d5ef5/eng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89AB1FE-6138-4EFB-870B-A719F3626274}"/>
              </a:ext>
            </a:extLst>
          </p:cNvPr>
          <p:cNvSpPr txBox="1"/>
          <p:nvPr/>
        </p:nvSpPr>
        <p:spPr>
          <a:xfrm>
            <a:off x="57250" y="290725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Login </a:t>
            </a:r>
            <a:r>
              <a:rPr lang="de-DE" sz="2000" b="1" dirty="0" err="1">
                <a:solidFill>
                  <a:schemeClr val="tx1"/>
                </a:solidFill>
              </a:rPr>
              <a:t>MoveOn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576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B1ED4A2-03BC-4DF6-9748-073812D1F53C}"/>
              </a:ext>
            </a:extLst>
          </p:cNvPr>
          <p:cNvSpPr/>
          <p:nvPr/>
        </p:nvSpPr>
        <p:spPr bwMode="auto">
          <a:xfrm>
            <a:off x="4953794" y="2564904"/>
            <a:ext cx="1296144" cy="8640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3D18416-2627-4790-93FC-F76B8CD46DA0}"/>
              </a:ext>
            </a:extLst>
          </p:cNvPr>
          <p:cNvSpPr txBox="1">
            <a:spLocks/>
          </p:cNvSpPr>
          <p:nvPr/>
        </p:nvSpPr>
        <p:spPr>
          <a:xfrm>
            <a:off x="57250" y="804490"/>
            <a:ext cx="7728130" cy="135872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You can initiate a </a:t>
            </a:r>
            <a:r>
              <a:rPr lang="en-US" sz="1800" kern="0" dirty="0" err="1"/>
              <a:t>DiLA</a:t>
            </a:r>
            <a:r>
              <a:rPr lang="en-US" sz="1800" kern="0" dirty="0"/>
              <a:t> under Learning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To initiate a </a:t>
            </a:r>
            <a:r>
              <a:rPr lang="en-US" sz="1800" kern="0" dirty="0" err="1"/>
              <a:t>DiLa</a:t>
            </a:r>
            <a:r>
              <a:rPr lang="en-US" sz="1800" kern="0" dirty="0"/>
              <a:t>, please select Mobility Type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en-US" sz="1800" kern="0" dirty="0"/>
              <a:t>Example: for exchange Semester select “semester”</a:t>
            </a:r>
            <a:endParaRPr lang="de-DE" sz="1800" kern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64C06E-9967-454E-8026-055542978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93" b="14257"/>
          <a:stretch/>
        </p:blipFill>
        <p:spPr>
          <a:xfrm>
            <a:off x="466024" y="2276872"/>
            <a:ext cx="6189636" cy="381642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1822C2F-2100-4450-8A54-33B2A7837FAA}"/>
              </a:ext>
            </a:extLst>
          </p:cNvPr>
          <p:cNvSpPr/>
          <p:nvPr/>
        </p:nvSpPr>
        <p:spPr bwMode="auto">
          <a:xfrm>
            <a:off x="4953794" y="3424138"/>
            <a:ext cx="1296144" cy="8640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3053427-B0D6-4CA6-9394-389CE4CB4FBE}"/>
              </a:ext>
            </a:extLst>
          </p:cNvPr>
          <p:cNvSpPr/>
          <p:nvPr/>
        </p:nvSpPr>
        <p:spPr bwMode="auto">
          <a:xfrm>
            <a:off x="705322" y="2348880"/>
            <a:ext cx="1521120" cy="36033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AC05A0-6B36-44C3-8135-04711F4150F3}"/>
              </a:ext>
            </a:extLst>
          </p:cNvPr>
          <p:cNvSpPr txBox="1"/>
          <p:nvPr/>
        </p:nvSpPr>
        <p:spPr>
          <a:xfrm>
            <a:off x="57250" y="290725"/>
            <a:ext cx="3259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Start </a:t>
            </a:r>
            <a:r>
              <a:rPr lang="de-DE" sz="2000" b="1" dirty="0" err="1">
                <a:solidFill>
                  <a:schemeClr val="tx1"/>
                </a:solidFill>
              </a:rPr>
              <a:t>page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  <a:r>
              <a:rPr lang="de-DE" sz="2000" b="1" dirty="0" err="1">
                <a:solidFill>
                  <a:schemeClr val="tx1"/>
                </a:solidFill>
              </a:rPr>
              <a:t>from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  <a:r>
              <a:rPr lang="de-DE" sz="2000" b="1" dirty="0" err="1">
                <a:solidFill>
                  <a:schemeClr val="tx1"/>
                </a:solidFill>
              </a:rPr>
              <a:t>MoveOn</a:t>
            </a:r>
            <a:endParaRPr lang="de-D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9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F7BD66E-1A1D-4101-B44D-FBB96DC754BB}"/>
              </a:ext>
            </a:extLst>
          </p:cNvPr>
          <p:cNvSpPr txBox="1"/>
          <p:nvPr/>
        </p:nvSpPr>
        <p:spPr>
          <a:xfrm>
            <a:off x="57250" y="908720"/>
            <a:ext cx="881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Please enter your contact information and your matriculation number in the fields, if not already prefilled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0CDDED-F22F-4B23-B9A1-F2C4ED5BD880}"/>
              </a:ext>
            </a:extLst>
          </p:cNvPr>
          <p:cNvSpPr txBox="1"/>
          <p:nvPr/>
        </p:nvSpPr>
        <p:spPr>
          <a:xfrm>
            <a:off x="57250" y="290725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Page 1: Information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734A67-BAB9-4B07-B25C-671CAC4E6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30" y="1555051"/>
            <a:ext cx="7639443" cy="52051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345CC39-254B-43EC-9889-6EAB1E445D6D}"/>
              </a:ext>
            </a:extLst>
          </p:cNvPr>
          <p:cNvSpPr/>
          <p:nvPr/>
        </p:nvSpPr>
        <p:spPr bwMode="auto">
          <a:xfrm>
            <a:off x="2793554" y="3645025"/>
            <a:ext cx="4032448" cy="311513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554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3923DA61-26CF-4687-940C-F0C0990CC796}"/>
              </a:ext>
            </a:extLst>
          </p:cNvPr>
          <p:cNvSpPr txBox="1"/>
          <p:nvPr/>
        </p:nvSpPr>
        <p:spPr>
          <a:xfrm>
            <a:off x="201266" y="773291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“Frameworks” select “EU </a:t>
            </a:r>
            <a:r>
              <a:rPr lang="en-US" dirty="0" err="1">
                <a:solidFill>
                  <a:schemeClr val="tx1"/>
                </a:solidFill>
              </a:rPr>
              <a:t>Programme</a:t>
            </a:r>
            <a:r>
              <a:rPr lang="en-US" dirty="0">
                <a:solidFill>
                  <a:schemeClr val="tx1"/>
                </a:solidFill>
              </a:rPr>
              <a:t> Students” for one semester,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Double Degree Students please select “double Degree Program”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Under “Degree </a:t>
            </a:r>
            <a:r>
              <a:rPr lang="en-US" dirty="0" err="1">
                <a:solidFill>
                  <a:schemeClr val="tx1"/>
                </a:solidFill>
              </a:rPr>
              <a:t>Programme</a:t>
            </a:r>
            <a:r>
              <a:rPr lang="en-US" dirty="0">
                <a:solidFill>
                  <a:schemeClr val="tx1"/>
                </a:solidFill>
              </a:rPr>
              <a:t> (home)” please select your degree </a:t>
            </a:r>
            <a:r>
              <a:rPr lang="en-US" dirty="0" err="1">
                <a:solidFill>
                  <a:schemeClr val="tx1"/>
                </a:solidFill>
              </a:rPr>
              <a:t>programme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42B90A6-CB03-4FFD-94A6-F76A5B3BCCA2}"/>
              </a:ext>
            </a:extLst>
          </p:cNvPr>
          <p:cNvSpPr txBox="1"/>
          <p:nvPr/>
        </p:nvSpPr>
        <p:spPr>
          <a:xfrm>
            <a:off x="57250" y="290725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Page 1: Information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031D1D-7AC3-4AC5-A71E-A54A4C002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386" y="2045604"/>
            <a:ext cx="5976664" cy="408096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6FC3BAD-C823-4840-84CB-CB8701C03083}"/>
              </a:ext>
            </a:extLst>
          </p:cNvPr>
          <p:cNvSpPr/>
          <p:nvPr/>
        </p:nvSpPr>
        <p:spPr bwMode="auto">
          <a:xfrm>
            <a:off x="1857450" y="3429000"/>
            <a:ext cx="3600400" cy="21602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A75B77E-6A83-49B1-B3E5-32C49E15650B}"/>
              </a:ext>
            </a:extLst>
          </p:cNvPr>
          <p:cNvSpPr/>
          <p:nvPr/>
        </p:nvSpPr>
        <p:spPr bwMode="auto">
          <a:xfrm>
            <a:off x="1857450" y="4801194"/>
            <a:ext cx="3600400" cy="4320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944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D0A9B2A6-D37F-45D2-9183-8510E8AD7D42}"/>
              </a:ext>
            </a:extLst>
          </p:cNvPr>
          <p:cNvSpPr txBox="1"/>
          <p:nvPr/>
        </p:nvSpPr>
        <p:spPr>
          <a:xfrm>
            <a:off x="57250" y="290725"/>
            <a:ext cx="3361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Page 2: Exchange Details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27C42F-D1B1-4735-A033-274DE739CAE3}"/>
              </a:ext>
            </a:extLst>
          </p:cNvPr>
          <p:cNvSpPr txBox="1"/>
          <p:nvPr/>
        </p:nvSpPr>
        <p:spPr>
          <a:xfrm>
            <a:off x="129258" y="501317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All fields marked with an star must be completed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Enter information about 	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tx1"/>
                </a:solidFill>
              </a:rPr>
              <a:t>Duration of your stay	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tx1"/>
                </a:solidFill>
              </a:rPr>
              <a:t>EQF Level: BA=6; MA=7; PhD=8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tx1"/>
                </a:solidFill>
              </a:rPr>
              <a:t>Language level according to your certificate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Share the Link to the course Catalogue from your partner university 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69EFBA-F7F6-42A9-BCEE-88635471A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8" y="836712"/>
            <a:ext cx="7150467" cy="410445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545BCB0-0E08-4FDE-9B9F-050BB6D424C0}"/>
              </a:ext>
            </a:extLst>
          </p:cNvPr>
          <p:cNvSpPr/>
          <p:nvPr/>
        </p:nvSpPr>
        <p:spPr bwMode="auto">
          <a:xfrm>
            <a:off x="2073474" y="1916832"/>
            <a:ext cx="3168352" cy="2880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A2D61F6-3365-4D1C-B2AB-66942343CE51}"/>
              </a:ext>
            </a:extLst>
          </p:cNvPr>
          <p:cNvSpPr/>
          <p:nvPr/>
        </p:nvSpPr>
        <p:spPr bwMode="auto">
          <a:xfrm>
            <a:off x="2073474" y="2888940"/>
            <a:ext cx="3168352" cy="17641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55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CCC0B94A-56D6-4CD3-9AEB-1F33EA13FE85}"/>
              </a:ext>
            </a:extLst>
          </p:cNvPr>
          <p:cNvSpPr txBox="1"/>
          <p:nvPr/>
        </p:nvSpPr>
        <p:spPr>
          <a:xfrm>
            <a:off x="57250" y="290725"/>
            <a:ext cx="336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2: Exchange Details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DC81F4B-927D-4720-A4A1-DB48BBDDDA2A}"/>
              </a:ext>
            </a:extLst>
          </p:cNvPr>
          <p:cNvSpPr txBox="1"/>
          <p:nvPr/>
        </p:nvSpPr>
        <p:spPr>
          <a:xfrm>
            <a:off x="61973" y="4077072"/>
            <a:ext cx="8321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Please enter the contact details of the partner university here</a:t>
            </a:r>
          </a:p>
          <a:p>
            <a:pPr marL="1028700"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You can find your contact person in emails you have received from the partner university or on the partner university's website.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IMPORTANT!</a:t>
            </a:r>
            <a:r>
              <a:rPr lang="en-US" dirty="0">
                <a:solidFill>
                  <a:schemeClr val="tx1"/>
                </a:solidFill>
              </a:rPr>
              <a:t> Without contact information, the </a:t>
            </a:r>
            <a:r>
              <a:rPr lang="en-US" dirty="0" err="1">
                <a:solidFill>
                  <a:schemeClr val="tx1"/>
                </a:solidFill>
              </a:rPr>
              <a:t>DiLA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u="sng" dirty="0">
                <a:solidFill>
                  <a:schemeClr val="tx1"/>
                </a:solidFill>
              </a:rPr>
              <a:t>cannot</a:t>
            </a:r>
            <a:r>
              <a:rPr lang="en-US" dirty="0">
                <a:solidFill>
                  <a:schemeClr val="tx1"/>
                </a:solidFill>
              </a:rPr>
              <a:t> be forwarded to the partner university 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0C9D84-3EC6-4CFA-BD16-8BAED86D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22" y="787766"/>
            <a:ext cx="5616624" cy="328311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F2F63B1-645F-4F8B-96E7-40A9F91EB414}"/>
              </a:ext>
            </a:extLst>
          </p:cNvPr>
          <p:cNvSpPr/>
          <p:nvPr/>
        </p:nvSpPr>
        <p:spPr bwMode="auto">
          <a:xfrm>
            <a:off x="777330" y="2060848"/>
            <a:ext cx="3744416" cy="172819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223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326DAC4-1C8C-469D-A222-F3ECAC02FBFD}"/>
              </a:ext>
            </a:extLst>
          </p:cNvPr>
          <p:cNvSpPr txBox="1"/>
          <p:nvPr/>
        </p:nvSpPr>
        <p:spPr>
          <a:xfrm>
            <a:off x="57250" y="290725"/>
            <a:ext cx="336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Seite 2: Exchange Details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C04179-C517-4C86-A02A-AB47E9E453BA}"/>
              </a:ext>
            </a:extLst>
          </p:cNvPr>
          <p:cNvSpPr txBox="1"/>
          <p:nvPr/>
        </p:nvSpPr>
        <p:spPr>
          <a:xfrm>
            <a:off x="57250" y="4094263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Please enter the contact information of the </a:t>
            </a:r>
            <a:r>
              <a:rPr lang="en-US" b="1" dirty="0">
                <a:solidFill>
                  <a:schemeClr val="tx1"/>
                </a:solidFill>
              </a:rPr>
              <a:t>person responsible for your study </a:t>
            </a:r>
            <a:r>
              <a:rPr lang="en-US" b="1" dirty="0" err="1">
                <a:solidFill>
                  <a:schemeClr val="tx1"/>
                </a:solidFill>
              </a:rPr>
              <a:t>programme</a:t>
            </a:r>
            <a:r>
              <a:rPr lang="en-US" dirty="0">
                <a:solidFill>
                  <a:schemeClr val="tx1"/>
                </a:solidFill>
              </a:rPr>
              <a:t> at </a:t>
            </a:r>
            <a:r>
              <a:rPr lang="en-US" dirty="0" err="1">
                <a:solidFill>
                  <a:schemeClr val="tx1"/>
                </a:solidFill>
              </a:rPr>
              <a:t>Viadrina</a:t>
            </a:r>
            <a:r>
              <a:rPr lang="en-US" dirty="0">
                <a:solidFill>
                  <a:schemeClr val="tx1"/>
                </a:solidFill>
              </a:rPr>
              <a:t> (see page 2 and 16)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0DA6A5-ED6D-4F18-B00C-DD3E72038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62" y="780400"/>
            <a:ext cx="5976664" cy="328311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6C7CD30-96CD-4055-B6EF-9A605E04D754}"/>
              </a:ext>
            </a:extLst>
          </p:cNvPr>
          <p:cNvSpPr/>
          <p:nvPr/>
        </p:nvSpPr>
        <p:spPr bwMode="auto">
          <a:xfrm>
            <a:off x="1065362" y="2060848"/>
            <a:ext cx="4248472" cy="167943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4983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iversität Viadrina ">
  <a:themeElements>
    <a:clrScheme name="Universität Viadrina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versität Viadrina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ät Viadrina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niversität Viadrina ">
  <a:themeElements>
    <a:clrScheme name="Universität Viadrina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versität Viadrina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ät Viadrina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niversität Viadrina ">
  <a:themeElements>
    <a:clrScheme name="Universität Viadrina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versität Viadrina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ät Viadrina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niversität Viadrina ">
  <a:themeElements>
    <a:clrScheme name="Universität Viadrina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versität Viadrina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ät Viadrina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Universität Viadrina ">
  <a:themeElements>
    <a:clrScheme name="Universität Viadrina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versität Viadrina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ät Viadrina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ität Viadrina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ität Viadrina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Benutzerdefiniert</PresentationFormat>
  <Paragraphs>135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Times New Roman</vt:lpstr>
      <vt:lpstr>Wingdings</vt:lpstr>
      <vt:lpstr>Office Theme</vt:lpstr>
      <vt:lpstr>Universität Viadrina </vt:lpstr>
      <vt:lpstr>1_Universität Viadrina </vt:lpstr>
      <vt:lpstr>2_Universität Viadrina </vt:lpstr>
      <vt:lpstr>3_Universität Viadrina </vt:lpstr>
      <vt:lpstr>4_Universität Viadrina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Your contact persons for recognition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Lehrling</dc:creator>
  <cp:lastModifiedBy>Torsten Glase</cp:lastModifiedBy>
  <cp:revision>693</cp:revision>
  <cp:lastPrinted>2025-06-06T08:44:15Z</cp:lastPrinted>
  <dcterms:created xsi:type="dcterms:W3CDTF">2007-01-15T16:12:13Z</dcterms:created>
  <dcterms:modified xsi:type="dcterms:W3CDTF">2026-05-04T08:04:30Z</dcterms:modified>
</cp:coreProperties>
</file>