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  <p:sldMasterId id="2147483687" r:id="rId3"/>
    <p:sldMasterId id="2147483701" r:id="rId4"/>
    <p:sldMasterId id="2147483715" r:id="rId5"/>
    <p:sldMasterId id="2147483729" r:id="rId6"/>
  </p:sldMasterIdLst>
  <p:notesMasterIdLst>
    <p:notesMasterId r:id="rId25"/>
  </p:notesMasterIdLst>
  <p:sldIdLst>
    <p:sldId id="481" r:id="rId7"/>
    <p:sldId id="482" r:id="rId8"/>
    <p:sldId id="483" r:id="rId9"/>
    <p:sldId id="485" r:id="rId10"/>
    <p:sldId id="486" r:id="rId11"/>
    <p:sldId id="487" r:id="rId12"/>
    <p:sldId id="488" r:id="rId13"/>
    <p:sldId id="489" r:id="rId14"/>
    <p:sldId id="497" r:id="rId15"/>
    <p:sldId id="490" r:id="rId16"/>
    <p:sldId id="491" r:id="rId17"/>
    <p:sldId id="499" r:id="rId18"/>
    <p:sldId id="492" r:id="rId19"/>
    <p:sldId id="493" r:id="rId20"/>
    <p:sldId id="495" r:id="rId21"/>
    <p:sldId id="500" r:id="rId22"/>
    <p:sldId id="501" r:id="rId23"/>
    <p:sldId id="496" r:id="rId24"/>
  </p:sldIdLst>
  <p:sldSz cx="9907588" cy="6858000"/>
  <p:notesSz cx="6797675" cy="98726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C8E6E97-33FA-403C-ABDD-B7EA6F3AE096}">
          <p14:sldIdLst>
            <p14:sldId id="481"/>
            <p14:sldId id="482"/>
            <p14:sldId id="483"/>
            <p14:sldId id="485"/>
            <p14:sldId id="486"/>
            <p14:sldId id="487"/>
            <p14:sldId id="488"/>
            <p14:sldId id="489"/>
            <p14:sldId id="497"/>
            <p14:sldId id="490"/>
            <p14:sldId id="491"/>
            <p14:sldId id="499"/>
            <p14:sldId id="492"/>
            <p14:sldId id="493"/>
            <p14:sldId id="495"/>
            <p14:sldId id="500"/>
            <p14:sldId id="501"/>
            <p14:sldId id="496"/>
          </p14:sldIdLst>
        </p14:section>
        <p14:section name="Nicht verwendet" id="{78C8DF1C-CE70-4B0D-902D-DDBA72C8AE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3270"/>
    <a:srgbClr val="99CCFF"/>
    <a:srgbClr val="718EE5"/>
    <a:srgbClr val="7195E5"/>
    <a:srgbClr val="F8C400"/>
    <a:srgbClr val="D6D6F5"/>
    <a:srgbClr val="CCECFF"/>
    <a:srgbClr val="CCCCFF"/>
    <a:srgbClr val="1D4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14" autoAdjust="0"/>
    <p:restoredTop sz="95349" autoAdjust="0"/>
  </p:normalViewPr>
  <p:slideViewPr>
    <p:cSldViewPr>
      <p:cViewPr varScale="1">
        <p:scale>
          <a:sx n="79" d="100"/>
          <a:sy n="79" d="100"/>
        </p:scale>
        <p:origin x="1995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1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39775"/>
            <a:ext cx="5345112" cy="37004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689515"/>
            <a:ext cx="5436567" cy="44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377316"/>
            <a:ext cx="2944085" cy="4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06BA562-9989-4564-B4A9-1474A25EFD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2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4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5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5EDB-137A-4E60-A0B3-4484CBF9E700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CE64-DF16-4405-9D24-486A464C9910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5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3F76-629F-46BC-BFBE-CEA8454B3B8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380D-60FA-4D95-9939-5A26330EA3A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559-36BC-4976-82B5-D61FEE5AF0D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913E-4C1E-44B3-A0EF-90262428623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6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22EE-FB70-4532-B977-0D8EDCEBEE5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ABF0-523E-476A-B886-7354C73CAE9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21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F422-260E-40C0-96A1-9BB0B8E5AF9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2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8DF8-B91F-4B46-B8F3-C89A91F0611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55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11B-12B5-45F9-A183-B9C9408F2D0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30006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30006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CE33-8981-4BC0-8ECA-14682458E51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6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2D81-D197-4F1B-954B-D7FCF44F8672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6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6913"/>
      </p:ext>
    </p:extLst>
  </p:cSld>
  <p:clrMapOvr>
    <a:masterClrMapping/>
  </p:clrMapOvr>
  <p:transition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52295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8660"/>
      </p:ext>
    </p:extLst>
  </p:cSld>
  <p:clrMapOvr>
    <a:masterClrMapping/>
  </p:clrMapOvr>
  <p:transition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89792"/>
      </p:ext>
    </p:extLst>
  </p:cSld>
  <p:clrMapOvr>
    <a:masterClrMapping/>
  </p:clrMapOvr>
  <p:transition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5583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2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44950"/>
      </p:ext>
    </p:extLst>
  </p:cSld>
  <p:clrMapOvr>
    <a:masterClrMapping/>
  </p:clrMapOvr>
  <p:transition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7762"/>
      </p:ext>
    </p:extLst>
  </p:cSld>
  <p:clrMapOvr>
    <a:masterClrMapping/>
  </p:clrMapOvr>
  <p:transition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4235"/>
      </p:ext>
    </p:extLst>
  </p:cSld>
  <p:clrMapOvr>
    <a:masterClrMapping/>
  </p:clrMapOvr>
  <p:transition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9227"/>
      </p:ext>
    </p:extLst>
  </p:cSld>
  <p:clrMapOvr>
    <a:masterClrMapping/>
  </p:clrMapOvr>
  <p:transition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19965"/>
      </p:ext>
    </p:extLst>
  </p:cSld>
  <p:clrMapOvr>
    <a:masterClrMapping/>
  </p:clrMapOvr>
  <p:transition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54611"/>
      </p:ext>
    </p:extLst>
  </p:cSld>
  <p:clrMapOvr>
    <a:masterClrMapping/>
  </p:clrMapOvr>
  <p:transition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8929"/>
      </p:ext>
    </p:extLst>
  </p:cSld>
  <p:clrMapOvr>
    <a:masterClrMapping/>
  </p:clrMapOvr>
  <p:transition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36142"/>
      </p:ext>
    </p:extLst>
  </p:cSld>
  <p:clrMapOvr>
    <a:masterClrMapping/>
  </p:clrMapOvr>
  <p:transition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14136"/>
      </p:ext>
    </p:extLst>
  </p:cSld>
  <p:clrMapOvr>
    <a:masterClrMapping/>
  </p:clrMapOvr>
  <p:transition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5497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325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6911"/>
      </p:ext>
    </p:extLst>
  </p:cSld>
  <p:clrMapOvr>
    <a:masterClrMapping/>
  </p:clrMapOvr>
  <p:transition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0283"/>
      </p:ext>
    </p:extLst>
  </p:cSld>
  <p:clrMapOvr>
    <a:masterClrMapping/>
  </p:clrMapOvr>
  <p:transition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71621"/>
      </p:ext>
    </p:extLst>
  </p:cSld>
  <p:clrMapOvr>
    <a:masterClrMapping/>
  </p:clrMapOvr>
  <p:transition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80907"/>
      </p:ext>
    </p:extLst>
  </p:cSld>
  <p:clrMapOvr>
    <a:masterClrMapping/>
  </p:clrMapOvr>
  <p:transition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5446"/>
      </p:ext>
    </p:extLst>
  </p:cSld>
  <p:clrMapOvr>
    <a:masterClrMapping/>
  </p:clrMapOvr>
  <p:transition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89986"/>
      </p:ext>
    </p:extLst>
  </p:cSld>
  <p:clrMapOvr>
    <a:masterClrMapping/>
  </p:clrMapOvr>
  <p:transition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60919"/>
      </p:ext>
    </p:extLst>
  </p:cSld>
  <p:clrMapOvr>
    <a:masterClrMapping/>
  </p:clrMapOvr>
  <p:transition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67580"/>
      </p:ext>
    </p:extLst>
  </p:cSld>
  <p:clrMapOvr>
    <a:masterClrMapping/>
  </p:clrMapOvr>
  <p:transition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14153"/>
      </p:ext>
    </p:extLst>
  </p:cSld>
  <p:clrMapOvr>
    <a:masterClrMapping/>
  </p:clrMapOvr>
  <p:transition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62138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7475"/>
      </p:ext>
    </p:extLst>
  </p:cSld>
  <p:clrMapOvr>
    <a:masterClrMapping/>
  </p:clrMapOvr>
  <p:transition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8244"/>
      </p:ext>
    </p:extLst>
  </p:cSld>
  <p:clrMapOvr>
    <a:masterClrMapping/>
  </p:clrMapOvr>
  <p:transition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5284"/>
      </p:ext>
    </p:extLst>
  </p:cSld>
  <p:clrMapOvr>
    <a:masterClrMapping/>
  </p:clrMapOvr>
  <p:transition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2000"/>
      </p:ext>
    </p:extLst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2677"/>
      </p:ext>
    </p:extLst>
  </p:cSld>
  <p:clrMapOvr>
    <a:masterClrMapping/>
  </p:clrMapOvr>
  <p:transition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53407"/>
      </p:ext>
    </p:extLst>
  </p:cSld>
  <p:clrMapOvr>
    <a:masterClrMapping/>
  </p:clrMapOvr>
  <p:transition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1443"/>
      </p:ext>
    </p:extLst>
  </p:cSld>
  <p:clrMapOvr>
    <a:masterClrMapping/>
  </p:clrMapOvr>
  <p:transition>
    <p:pull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1599"/>
      </p:ext>
    </p:extLst>
  </p:cSld>
  <p:clrMapOvr>
    <a:masterClrMapping/>
  </p:clrMapOvr>
  <p:transition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1514"/>
      </p:ext>
    </p:extLst>
  </p:cSld>
  <p:clrMapOvr>
    <a:masterClrMapping/>
  </p:clrMapOvr>
  <p:transition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20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76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62757"/>
      </p:ext>
    </p:extLst>
  </p:cSld>
  <p:clrMapOvr>
    <a:masterClrMapping/>
  </p:clrMapOvr>
  <p:transition>
    <p:pull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77137"/>
      </p:ext>
    </p:extLst>
  </p:cSld>
  <p:clrMapOvr>
    <a:masterClrMapping/>
  </p:clrMapOvr>
  <p:transition>
    <p:pull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85666"/>
      </p:ext>
    </p:extLst>
  </p:cSld>
  <p:clrMapOvr>
    <a:masterClrMapping/>
  </p:clrMapOvr>
  <p:transition>
    <p:pull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08364"/>
      </p:ext>
    </p:extLst>
  </p:cSld>
  <p:clrMapOvr>
    <a:masterClrMapping/>
  </p:clrMapOvr>
  <p:transition>
    <p:pull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9518"/>
      </p:ext>
    </p:extLst>
  </p:cSld>
  <p:clrMapOvr>
    <a:masterClrMapping/>
  </p:clrMapOvr>
  <p:transition>
    <p:pull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1765"/>
      </p:ext>
    </p:extLst>
  </p:cSld>
  <p:clrMapOvr>
    <a:masterClrMapping/>
  </p:clrMapOvr>
  <p:transition>
    <p:pull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972"/>
      </p:ext>
    </p:extLst>
  </p:cSld>
  <p:clrMapOvr>
    <a:masterClrMapping/>
  </p:clrMapOvr>
  <p:transition>
    <p:pull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1875"/>
      </p:ext>
    </p:extLst>
  </p:cSld>
  <p:clrMapOvr>
    <a:masterClrMapping/>
  </p:clrMapOvr>
  <p:transition>
    <p:pull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6003"/>
      </p:ext>
    </p:extLst>
  </p:cSld>
  <p:clrMapOvr>
    <a:masterClrMapping/>
  </p:clrMapOvr>
  <p:transition>
    <p:pull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1575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7368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96895"/>
      </p:ext>
    </p:extLst>
  </p:cSld>
  <p:clrMapOvr>
    <a:masterClrMapping/>
  </p:clrMapOvr>
  <p:transition>
    <p:pull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0172"/>
      </p:ext>
    </p:extLst>
  </p:cSld>
  <p:clrMapOvr>
    <a:masterClrMapping/>
  </p:clrMapOvr>
  <p:transition>
    <p:pull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62573"/>
      </p:ext>
    </p:extLst>
  </p:cSld>
  <p:clrMapOvr>
    <a:masterClrMapping/>
  </p:clrMapOvr>
  <p:transition>
    <p:pull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93643"/>
      </p:ext>
    </p:extLst>
  </p:cSld>
  <p:clrMapOvr>
    <a:masterClrMapping/>
  </p:clrMapOvr>
  <p:transition>
    <p:pull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91327"/>
      </p:ext>
    </p:extLst>
  </p:cSld>
  <p:clrMapOvr>
    <a:masterClrMapping/>
  </p:clrMapOvr>
  <p:transition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66445"/>
      </p:ext>
    </p:extLst>
  </p:cSld>
  <p:clrMapOvr>
    <a:masterClrMapping/>
  </p:clrMapOvr>
  <p:transition>
    <p:pull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3609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7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35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69063"/>
            <a:ext cx="78930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0"/>
            <a:ext cx="115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D47F0AAB-B62E-4D6C-A9FB-DAF9C16CAB8A}" type="slidenum">
              <a:rPr lang="de-DE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9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3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39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89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804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uropa-uni.de/de/internationalitaet/outgoing/studierende/planung/details-anerkennung/details-anerkennung-faqs/index.html#1-faq-wiwi-1550099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-uni.de/de/internationalitaet/outgoing/studierende/planung/details-anerkennung/details-anerkennung-faqs/index.html#3-faq-kuwi-ba-15500988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europa-uni.de" TargetMode="External"/><Relationship Id="rId2" Type="http://schemas.openxmlformats.org/officeDocument/2006/relationships/hyperlink" Target="mailto:Outgoing-wiwi@europa-uni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loetner@europa-uni.de" TargetMode="External"/><Relationship Id="rId5" Type="http://schemas.openxmlformats.org/officeDocument/2006/relationships/hyperlink" Target="mailto:geiger@europa-uni.de" TargetMode="External"/><Relationship Id="rId4" Type="http://schemas.openxmlformats.org/officeDocument/2006/relationships/hyperlink" Target="mailto:buero-nrichter@europa-uni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europa-uni.de" TargetMode="External"/><Relationship Id="rId2" Type="http://schemas.openxmlformats.org/officeDocument/2006/relationships/hyperlink" Target="mailto:outgoing-wiwi@europa-uni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iger@europa-uni.de" TargetMode="External"/><Relationship Id="rId4" Type="http://schemas.openxmlformats.org/officeDocument/2006/relationships/hyperlink" Target="mailto:buero-nrichter@europa-uni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8E71ED-1CAB-4EF1-B860-29CEB945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5"/>
            <a:ext cx="8770218" cy="22681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FB35D5D-2BF0-4C06-B4C0-B54E58672F91}"/>
              </a:ext>
            </a:extLst>
          </p:cNvPr>
          <p:cNvSpPr txBox="1"/>
          <p:nvPr/>
        </p:nvSpPr>
        <p:spPr>
          <a:xfrm>
            <a:off x="568685" y="2492896"/>
            <a:ext cx="76328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>
                <a:solidFill>
                  <a:schemeClr val="accent2"/>
                </a:solidFill>
              </a:rPr>
              <a:t>DiLA</a:t>
            </a:r>
            <a:endParaRPr lang="de-DE" sz="4800" b="1" dirty="0">
              <a:solidFill>
                <a:schemeClr val="accent2"/>
              </a:solidFill>
            </a:endParaRPr>
          </a:p>
          <a:p>
            <a:endParaRPr lang="de-DE" sz="4800" b="1" dirty="0">
              <a:solidFill>
                <a:schemeClr val="accent2"/>
              </a:solidFill>
            </a:endParaRPr>
          </a:p>
          <a:p>
            <a:pPr algn="ctr"/>
            <a:r>
              <a:rPr lang="de-DE" sz="4000" b="1" dirty="0">
                <a:solidFill>
                  <a:schemeClr val="accent2"/>
                </a:solidFill>
              </a:rPr>
              <a:t>Digitales Learning Agreement</a:t>
            </a:r>
          </a:p>
          <a:p>
            <a:pPr algn="ctr"/>
            <a:endParaRPr lang="de-DE" sz="4000" b="1" dirty="0">
              <a:solidFill>
                <a:schemeClr val="accent2"/>
              </a:solidFill>
            </a:endParaRPr>
          </a:p>
          <a:p>
            <a:pPr algn="ctr"/>
            <a:r>
              <a:rPr lang="de-DE" sz="2000" dirty="0">
                <a:solidFill>
                  <a:schemeClr val="accent2"/>
                </a:solidFill>
              </a:rPr>
              <a:t>Viadrina Internationale Angelegenheiten </a:t>
            </a:r>
          </a:p>
        </p:txBody>
      </p:sp>
    </p:spTree>
    <p:extLst>
      <p:ext uri="{BB962C8B-B14F-4D97-AF65-F5344CB8AC3E}">
        <p14:creationId xmlns:p14="http://schemas.microsoft.com/office/powerpoint/2010/main" val="287245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20E85A7-8678-4E08-9F82-ABED7CC69C2C}"/>
              </a:ext>
            </a:extLst>
          </p:cNvPr>
          <p:cNvSpPr txBox="1"/>
          <p:nvPr/>
        </p:nvSpPr>
        <p:spPr>
          <a:xfrm>
            <a:off x="57250" y="290725"/>
            <a:ext cx="637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Lernkomponenten – Neuester Vorschlag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BFF5CB-4881-440A-AED0-A1B52740C942}"/>
              </a:ext>
            </a:extLst>
          </p:cNvPr>
          <p:cNvSpPr txBox="1"/>
          <p:nvPr/>
        </p:nvSpPr>
        <p:spPr>
          <a:xfrm>
            <a:off x="129258" y="90872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Als erstes tragen Sie den Kurs ein, den Sie an der Partneruni belegen möchten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Dazu benötigen Sie: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Titel des Kurses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Das Punktesystem der Partneruni (immer ECTS)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Wie viele Punkte (ECTS) dem Kurs zugeordnet werden, im System der Partneruni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692572-EA2E-4464-888C-55A13589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4" y="2348880"/>
            <a:ext cx="6912768" cy="396684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69FAAB5-FFB9-4191-8EE5-7CFD4551A681}"/>
              </a:ext>
            </a:extLst>
          </p:cNvPr>
          <p:cNvSpPr/>
          <p:nvPr/>
        </p:nvSpPr>
        <p:spPr bwMode="auto">
          <a:xfrm>
            <a:off x="2001466" y="4221088"/>
            <a:ext cx="3456384" cy="172819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593D88D-6A5D-4794-B5A3-3DA446D53CFC}"/>
              </a:ext>
            </a:extLst>
          </p:cNvPr>
          <p:cNvSpPr/>
          <p:nvPr/>
        </p:nvSpPr>
        <p:spPr bwMode="auto">
          <a:xfrm rot="10118368">
            <a:off x="5673534" y="5977168"/>
            <a:ext cx="514257" cy="2529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96FBA5-6E7E-4536-904E-0E88D31308C6}"/>
              </a:ext>
            </a:extLst>
          </p:cNvPr>
          <p:cNvSpPr txBox="1"/>
          <p:nvPr/>
        </p:nvSpPr>
        <p:spPr>
          <a:xfrm>
            <a:off x="6207669" y="5601445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Um einen weiteren </a:t>
            </a:r>
          </a:p>
          <a:p>
            <a:r>
              <a:rPr lang="de-DE" sz="1600" dirty="0">
                <a:solidFill>
                  <a:schemeClr val="tx1"/>
                </a:solidFill>
              </a:rPr>
              <a:t>Kurs hinzuzufügen</a:t>
            </a:r>
          </a:p>
          <a:p>
            <a:r>
              <a:rPr lang="de-DE" sz="1600" dirty="0">
                <a:solidFill>
                  <a:schemeClr val="tx1"/>
                </a:solidFill>
              </a:rPr>
              <a:t>hier klicken</a:t>
            </a:r>
          </a:p>
        </p:txBody>
      </p:sp>
    </p:spTree>
    <p:extLst>
      <p:ext uri="{BB962C8B-B14F-4D97-AF65-F5344CB8AC3E}">
        <p14:creationId xmlns:p14="http://schemas.microsoft.com/office/powerpoint/2010/main" val="363873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D369D54-C963-40A1-8A52-9D93C4244358}"/>
              </a:ext>
            </a:extLst>
          </p:cNvPr>
          <p:cNvSpPr txBox="1"/>
          <p:nvPr/>
        </p:nvSpPr>
        <p:spPr>
          <a:xfrm>
            <a:off x="57250" y="667071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Anschließend ordnen Sie die Kurse </a:t>
            </a:r>
            <a:r>
              <a:rPr lang="de-DE" sz="1600" b="1" dirty="0">
                <a:solidFill>
                  <a:schemeClr val="tx1"/>
                </a:solidFill>
              </a:rPr>
              <a:t>einer</a:t>
            </a:r>
            <a:r>
              <a:rPr lang="de-DE" sz="1600" dirty="0">
                <a:solidFill>
                  <a:schemeClr val="tx1"/>
                </a:solidFill>
              </a:rPr>
              <a:t> Modulgruppe (</a:t>
            </a:r>
            <a:r>
              <a:rPr lang="de-DE" sz="1600" dirty="0">
                <a:solidFill>
                  <a:srgbClr val="FF0000"/>
                </a:solidFill>
              </a:rPr>
              <a:t>nicht</a:t>
            </a:r>
            <a:r>
              <a:rPr lang="de-DE" sz="1600" dirty="0">
                <a:solidFill>
                  <a:schemeClr val="tx1"/>
                </a:solidFill>
              </a:rPr>
              <a:t> einem direkten Kurs) Ihres Studienganges an der Viadrina zu: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Beispiel IBA Bachelor 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</a:rPr>
              <a:t>Titel der Komponente: Marketing, Management &amp; Entrepreneurship 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Beispiel IBA Master 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</a:rPr>
              <a:t>Titel der Komponente : Marketing &amp; Management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Über die Umrechnung der </a:t>
            </a:r>
            <a:r>
              <a:rPr lang="de-DE" sz="1600" dirty="0" err="1">
                <a:solidFill>
                  <a:schemeClr val="tx1"/>
                </a:solidFill>
              </a:rPr>
              <a:t>Credits</a:t>
            </a:r>
            <a:r>
              <a:rPr lang="de-DE" sz="1600" dirty="0">
                <a:solidFill>
                  <a:schemeClr val="tx1"/>
                </a:solidFill>
              </a:rPr>
              <a:t> informieren Sie sich bitte hier: </a:t>
            </a:r>
          </a:p>
          <a:p>
            <a:r>
              <a:rPr lang="de-DE" sz="16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https://www.europa-uni.de/de/internationalitaet/outgoing/studierende/planung/details-anerkennung/details-anerkennung-faqs/index.html#1-faq-wiwi-155009901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94AAD0-C931-4E52-8405-A80DFD523FA2}"/>
              </a:ext>
            </a:extLst>
          </p:cNvPr>
          <p:cNvSpPr txBox="1"/>
          <p:nvPr/>
        </p:nvSpPr>
        <p:spPr>
          <a:xfrm>
            <a:off x="57250" y="290725"/>
            <a:ext cx="6770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Lernkomponenten – Neuester Vorschlag </a:t>
            </a:r>
            <a:r>
              <a:rPr lang="de-DE" sz="2000" b="1" dirty="0" err="1">
                <a:solidFill>
                  <a:schemeClr val="tx1"/>
                </a:solidFill>
              </a:rPr>
              <a:t>WiWi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039402-CD29-4712-BF4F-7734BFB66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6" y="3221616"/>
            <a:ext cx="7200800" cy="2871681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74C7245-A4C1-4056-A082-6A8A06807C6E}"/>
              </a:ext>
            </a:extLst>
          </p:cNvPr>
          <p:cNvSpPr/>
          <p:nvPr/>
        </p:nvSpPr>
        <p:spPr bwMode="auto">
          <a:xfrm>
            <a:off x="705322" y="3933056"/>
            <a:ext cx="4104456" cy="131017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A0FFB3A-DA08-49CE-8ED5-32BDE6D242BA}"/>
              </a:ext>
            </a:extLst>
          </p:cNvPr>
          <p:cNvSpPr/>
          <p:nvPr/>
        </p:nvSpPr>
        <p:spPr bwMode="auto">
          <a:xfrm rot="10118368">
            <a:off x="5931827" y="5740524"/>
            <a:ext cx="514257" cy="2529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0632D5-7EB2-40E6-A109-5BDCB28F63C9}"/>
              </a:ext>
            </a:extLst>
          </p:cNvPr>
          <p:cNvSpPr txBox="1"/>
          <p:nvPr/>
        </p:nvSpPr>
        <p:spPr>
          <a:xfrm>
            <a:off x="6465962" y="5364801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Um einen weiteren </a:t>
            </a:r>
          </a:p>
          <a:p>
            <a:r>
              <a:rPr lang="de-DE" sz="1600" dirty="0">
                <a:solidFill>
                  <a:schemeClr val="tx1"/>
                </a:solidFill>
              </a:rPr>
              <a:t>Kurs hinzuzufügen</a:t>
            </a:r>
          </a:p>
          <a:p>
            <a:r>
              <a:rPr lang="de-DE" sz="1600" dirty="0">
                <a:solidFill>
                  <a:schemeClr val="tx1"/>
                </a:solidFill>
              </a:rPr>
              <a:t>hier klicken</a:t>
            </a:r>
          </a:p>
        </p:txBody>
      </p:sp>
    </p:spTree>
    <p:extLst>
      <p:ext uri="{BB962C8B-B14F-4D97-AF65-F5344CB8AC3E}">
        <p14:creationId xmlns:p14="http://schemas.microsoft.com/office/powerpoint/2010/main" val="4943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C0901C3-42D5-49C8-8BDB-6BA605F8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4" y="3429000"/>
            <a:ext cx="7221876" cy="301297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D369D54-C963-40A1-8A52-9D93C4244358}"/>
              </a:ext>
            </a:extLst>
          </p:cNvPr>
          <p:cNvSpPr txBox="1"/>
          <p:nvPr/>
        </p:nvSpPr>
        <p:spPr>
          <a:xfrm>
            <a:off x="75209" y="660057"/>
            <a:ext cx="8767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Anschließend ordnen Sie die Kurse </a:t>
            </a:r>
            <a:r>
              <a:rPr lang="de-DE" b="1" dirty="0">
                <a:solidFill>
                  <a:schemeClr val="tx1"/>
                </a:solidFill>
              </a:rPr>
              <a:t>einer</a:t>
            </a:r>
            <a:r>
              <a:rPr lang="de-DE" dirty="0">
                <a:solidFill>
                  <a:schemeClr val="tx1"/>
                </a:solidFill>
              </a:rPr>
              <a:t> Modulgruppe Ihres Studienganges an der Viadrina zu: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</a:rPr>
              <a:t>Beispiel Bachelor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Titel des Moduls: Kulturgeschichte Vertiefung 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</a:rPr>
              <a:t>Beispiel Master MES 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Titel des Moduls: Regieren in Europa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Bitte reichen Sie die Kursbeschreibungen per Email nach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FAQ zur Anerkennung find Sie hier: </a:t>
            </a:r>
          </a:p>
          <a:p>
            <a:r>
              <a:rPr lang="de-DE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https://www.europa-uni.de/de/internationalitaet/outgoing/studierende/planung/details-anerkennung/details-anerkennung-faqs/index.html#3-faq-kuwi-ba-155009880</a:t>
            </a:r>
            <a:r>
              <a:rPr lang="de-DE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E94C031-455D-4385-B232-73C2168F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9" y="4130433"/>
            <a:ext cx="99191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74C7245-A4C1-4056-A082-6A8A06807C6E}"/>
              </a:ext>
            </a:extLst>
          </p:cNvPr>
          <p:cNvSpPr/>
          <p:nvPr/>
        </p:nvSpPr>
        <p:spPr bwMode="auto">
          <a:xfrm>
            <a:off x="2500690" y="4197959"/>
            <a:ext cx="4162708" cy="10960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39EA1B-9FA0-4C20-9A52-07474DF4EC08}"/>
              </a:ext>
            </a:extLst>
          </p:cNvPr>
          <p:cNvSpPr txBox="1"/>
          <p:nvPr/>
        </p:nvSpPr>
        <p:spPr>
          <a:xfrm>
            <a:off x="57250" y="290725"/>
            <a:ext cx="687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Lernkomponenten – Neuester Vorschlag </a:t>
            </a:r>
            <a:r>
              <a:rPr lang="de-DE" sz="2000" b="1" dirty="0" err="1">
                <a:solidFill>
                  <a:schemeClr val="tx1"/>
                </a:solidFill>
              </a:rPr>
              <a:t>KuWi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33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FE1CF049-668D-413B-B88E-B760D3A8C10D}"/>
              </a:ext>
            </a:extLst>
          </p:cNvPr>
          <p:cNvSpPr txBox="1"/>
          <p:nvPr/>
        </p:nvSpPr>
        <p:spPr>
          <a:xfrm>
            <a:off x="57250" y="92574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Die „</a:t>
            </a:r>
            <a:r>
              <a:rPr lang="de-DE" dirty="0" err="1">
                <a:solidFill>
                  <a:schemeClr val="tx1"/>
                </a:solidFill>
              </a:rPr>
              <a:t>Stay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Receiving</a:t>
            </a:r>
            <a:r>
              <a:rPr lang="de-DE" dirty="0">
                <a:solidFill>
                  <a:schemeClr val="tx1"/>
                </a:solidFill>
              </a:rPr>
              <a:t>) Semester </a:t>
            </a:r>
            <a:r>
              <a:rPr lang="de-DE" dirty="0" err="1">
                <a:solidFill>
                  <a:schemeClr val="tx1"/>
                </a:solidFill>
              </a:rPr>
              <a:t>Component</a:t>
            </a:r>
            <a:r>
              <a:rPr lang="de-DE" dirty="0">
                <a:solidFill>
                  <a:schemeClr val="tx1"/>
                </a:solidFill>
              </a:rPr>
              <a:t> (1) korrespondiert mit der „Home (</a:t>
            </a:r>
            <a:r>
              <a:rPr lang="de-DE" dirty="0" err="1">
                <a:solidFill>
                  <a:schemeClr val="tx1"/>
                </a:solidFill>
              </a:rPr>
              <a:t>Sending</a:t>
            </a:r>
            <a:r>
              <a:rPr lang="de-DE" dirty="0">
                <a:solidFill>
                  <a:schemeClr val="tx1"/>
                </a:solidFill>
              </a:rPr>
              <a:t>) Semester </a:t>
            </a:r>
            <a:r>
              <a:rPr lang="de-DE" dirty="0" err="1">
                <a:solidFill>
                  <a:schemeClr val="tx1"/>
                </a:solidFill>
              </a:rPr>
              <a:t>Component</a:t>
            </a:r>
            <a:r>
              <a:rPr lang="de-DE" dirty="0">
                <a:solidFill>
                  <a:schemeClr val="tx1"/>
                </a:solidFill>
              </a:rPr>
              <a:t> (1)“</a:t>
            </a:r>
          </a:p>
        </p:txBody>
      </p:sp>
      <p:sp>
        <p:nvSpPr>
          <p:cNvPr id="17" name="Pfeil: gestreift nach rechts 16">
            <a:extLst>
              <a:ext uri="{FF2B5EF4-FFF2-40B4-BE49-F238E27FC236}">
                <a16:creationId xmlns:a16="http://schemas.microsoft.com/office/drawing/2014/main" id="{F973558F-F6C6-42AF-8D23-076E25B07DCA}"/>
              </a:ext>
            </a:extLst>
          </p:cNvPr>
          <p:cNvSpPr/>
          <p:nvPr/>
        </p:nvSpPr>
        <p:spPr bwMode="auto">
          <a:xfrm>
            <a:off x="3984222" y="3640076"/>
            <a:ext cx="576064" cy="432048"/>
          </a:xfrm>
          <a:prstGeom prst="stripedRightArrow">
            <a:avLst>
              <a:gd name="adj1" fmla="val 45591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77C81E-EE4B-4C57-B42D-EFBC77C1192E}"/>
              </a:ext>
            </a:extLst>
          </p:cNvPr>
          <p:cNvSpPr txBox="1"/>
          <p:nvPr/>
        </p:nvSpPr>
        <p:spPr>
          <a:xfrm>
            <a:off x="57250" y="1593397"/>
            <a:ext cx="783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Hiermit entscheiden Sie, welcher Kurs aus dem Ausland (</a:t>
            </a:r>
            <a:r>
              <a:rPr lang="de-DE" dirty="0" err="1">
                <a:solidFill>
                  <a:schemeClr val="tx1"/>
                </a:solidFill>
              </a:rPr>
              <a:t>receiving</a:t>
            </a:r>
            <a:r>
              <a:rPr lang="de-DE" dirty="0">
                <a:solidFill>
                  <a:schemeClr val="tx1"/>
                </a:solidFill>
              </a:rPr>
              <a:t>)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in welcher Modulgruppe der Viadrina (</a:t>
            </a:r>
            <a:r>
              <a:rPr lang="de-DE" dirty="0" err="1">
                <a:solidFill>
                  <a:schemeClr val="tx1"/>
                </a:solidFill>
              </a:rPr>
              <a:t>sending</a:t>
            </a:r>
            <a:r>
              <a:rPr lang="de-DE" dirty="0">
                <a:solidFill>
                  <a:schemeClr val="tx1"/>
                </a:solidFill>
              </a:rPr>
              <a:t>) angerechnet werden soll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83A2A4-DF52-42B7-BE83-2F73C247D9ED}"/>
              </a:ext>
            </a:extLst>
          </p:cNvPr>
          <p:cNvSpPr txBox="1"/>
          <p:nvPr/>
        </p:nvSpPr>
        <p:spPr>
          <a:xfrm>
            <a:off x="57250" y="290725"/>
            <a:ext cx="637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Lernkomponenten – Neuester Vorschlag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9FD9CD-3056-4987-9ACC-5089E138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41" y="2447599"/>
            <a:ext cx="3888432" cy="28170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15E5BD-895B-422C-B3B9-372CC917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1" y="2447598"/>
            <a:ext cx="3511576" cy="28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616EDB1-8E77-4F37-A193-F5FF9EDDF789}"/>
              </a:ext>
            </a:extLst>
          </p:cNvPr>
          <p:cNvSpPr txBox="1"/>
          <p:nvPr/>
        </p:nvSpPr>
        <p:spPr>
          <a:xfrm>
            <a:off x="57250" y="75053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Sie können weitere Komponenten zu Ihrem Learning Agreement hinzufügen </a:t>
            </a:r>
          </a:p>
          <a:p>
            <a:pPr marL="1085850" lvl="1" indent="-34290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</a:rPr>
              <a:t>Jeweils bei „Gastinstitution“ und „Heimatinstitution“ eine Komponente hinzufügen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E65497-B8B6-44E2-B8C0-3A3E60E05693}"/>
              </a:ext>
            </a:extLst>
          </p:cNvPr>
          <p:cNvSpPr txBox="1"/>
          <p:nvPr/>
        </p:nvSpPr>
        <p:spPr>
          <a:xfrm>
            <a:off x="46345" y="4007722"/>
            <a:ext cx="624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Komponenten aus Ihrem Learning Agreement entfernen </a:t>
            </a:r>
          </a:p>
        </p:txBody>
      </p:sp>
      <p:pic>
        <p:nvPicPr>
          <p:cNvPr id="20" name="Grafik 19" descr="Cursor">
            <a:extLst>
              <a:ext uri="{FF2B5EF4-FFF2-40B4-BE49-F238E27FC236}">
                <a16:creationId xmlns:a16="http://schemas.microsoft.com/office/drawing/2014/main" id="{01EF519D-E558-4A56-B0C3-706015599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814" y="3550522"/>
            <a:ext cx="914400" cy="914400"/>
          </a:xfrm>
          <a:prstGeom prst="rect">
            <a:avLst/>
          </a:prstGeom>
        </p:spPr>
      </p:pic>
      <p:pic>
        <p:nvPicPr>
          <p:cNvPr id="22" name="Grafik 21" descr="Hinzufügen">
            <a:extLst>
              <a:ext uri="{FF2B5EF4-FFF2-40B4-BE49-F238E27FC236}">
                <a16:creationId xmlns:a16="http://schemas.microsoft.com/office/drawing/2014/main" id="{29F3F5FD-D36B-4AB6-BBF4-CFC36030F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2879" y="2236803"/>
            <a:ext cx="571834" cy="57183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1EEDFF6-1E9C-45D3-990D-0B1255F1D5D2}"/>
              </a:ext>
            </a:extLst>
          </p:cNvPr>
          <p:cNvSpPr txBox="1"/>
          <p:nvPr/>
        </p:nvSpPr>
        <p:spPr>
          <a:xfrm>
            <a:off x="57250" y="290725"/>
            <a:ext cx="637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Lernkomponenten – Neuester Vorschlag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2E4A6A3-6B66-4688-B36C-0878431DD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56" y="1566524"/>
            <a:ext cx="3511576" cy="2078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EC9DADB-A87C-478B-9A92-B4A8EF0C5011}"/>
              </a:ext>
            </a:extLst>
          </p:cNvPr>
          <p:cNvSpPr/>
          <p:nvPr/>
        </p:nvSpPr>
        <p:spPr bwMode="auto">
          <a:xfrm>
            <a:off x="1185532" y="3331876"/>
            <a:ext cx="1897405" cy="2956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E48ABA2-6C3D-4DD2-BDF2-930686F8D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964" y="1557756"/>
            <a:ext cx="3753089" cy="2067627"/>
          </a:xfrm>
          <a:prstGeom prst="rect">
            <a:avLst/>
          </a:prstGeom>
        </p:spPr>
      </p:pic>
      <p:pic>
        <p:nvPicPr>
          <p:cNvPr id="19" name="Grafik 18" descr="Cursor">
            <a:extLst>
              <a:ext uri="{FF2B5EF4-FFF2-40B4-BE49-F238E27FC236}">
                <a16:creationId xmlns:a16="http://schemas.microsoft.com/office/drawing/2014/main" id="{F9C30649-989F-497D-8C92-ED22375E8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5908" y="3371578"/>
            <a:ext cx="914400" cy="9144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5D2C089-91BE-4B94-B9A4-18FE9E04605E}"/>
              </a:ext>
            </a:extLst>
          </p:cNvPr>
          <p:cNvSpPr/>
          <p:nvPr/>
        </p:nvSpPr>
        <p:spPr bwMode="auto">
          <a:xfrm>
            <a:off x="5627326" y="3396754"/>
            <a:ext cx="1702732" cy="28305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1E2156-5B89-433F-8C45-034898739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001" y="4337608"/>
            <a:ext cx="4616687" cy="197098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234F813-0DA3-4A1F-B60D-1387CF03EB9F}"/>
              </a:ext>
            </a:extLst>
          </p:cNvPr>
          <p:cNvSpPr/>
          <p:nvPr/>
        </p:nvSpPr>
        <p:spPr bwMode="auto">
          <a:xfrm>
            <a:off x="4665762" y="4600411"/>
            <a:ext cx="210181" cy="1840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8" name="Grafik 17" descr="Cursor">
            <a:extLst>
              <a:ext uri="{FF2B5EF4-FFF2-40B4-BE49-F238E27FC236}">
                <a16:creationId xmlns:a16="http://schemas.microsoft.com/office/drawing/2014/main" id="{0300AFE3-F4B0-4F0D-9A48-8ED645851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361" y="45559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8ED968F4-553B-4410-93E5-84C19E497A21}"/>
              </a:ext>
            </a:extLst>
          </p:cNvPr>
          <p:cNvSpPr txBox="1"/>
          <p:nvPr/>
        </p:nvSpPr>
        <p:spPr>
          <a:xfrm>
            <a:off x="129258" y="526921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WICHTIG! </a:t>
            </a:r>
            <a:r>
              <a:rPr lang="de-DE" sz="1600" dirty="0">
                <a:solidFill>
                  <a:schemeClr val="tx1"/>
                </a:solidFill>
              </a:rPr>
              <a:t>Im letzten Schritt bitte das </a:t>
            </a:r>
            <a:r>
              <a:rPr lang="de-DE" sz="1600" dirty="0" err="1">
                <a:solidFill>
                  <a:schemeClr val="tx1"/>
                </a:solidFill>
              </a:rPr>
              <a:t>DiLA</a:t>
            </a:r>
            <a:r>
              <a:rPr lang="de-DE" sz="1600" dirty="0">
                <a:solidFill>
                  <a:schemeClr val="tx1"/>
                </a:solidFill>
              </a:rPr>
              <a:t> zuerst speichern und dann genehmigen, nur dann werden die angegebenen Kontaktpersonen informiert und können das </a:t>
            </a:r>
            <a:r>
              <a:rPr lang="de-DE" sz="1600" dirty="0" err="1">
                <a:solidFill>
                  <a:schemeClr val="tx1"/>
                </a:solidFill>
              </a:rPr>
              <a:t>DiLA</a:t>
            </a:r>
            <a:r>
              <a:rPr lang="de-DE" sz="1600" dirty="0">
                <a:solidFill>
                  <a:schemeClr val="tx1"/>
                </a:solidFill>
              </a:rPr>
              <a:t> auch genehmigen. Sollten Änderungen durch den </a:t>
            </a:r>
            <a:r>
              <a:rPr lang="de-DE" sz="1600" dirty="0" err="1">
                <a:solidFill>
                  <a:schemeClr val="tx1"/>
                </a:solidFill>
              </a:rPr>
              <a:t>Departmental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Coordinator</a:t>
            </a:r>
            <a:r>
              <a:rPr lang="de-DE" sz="1600" dirty="0">
                <a:solidFill>
                  <a:schemeClr val="tx1"/>
                </a:solidFill>
              </a:rPr>
              <a:t> gemacht werden, dann werden sie benachrichtigt und müssen es nochmals genehmigen.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58F5D9-5905-48AA-83B1-020AF6A45EFC}"/>
              </a:ext>
            </a:extLst>
          </p:cNvPr>
          <p:cNvSpPr txBox="1"/>
          <p:nvPr/>
        </p:nvSpPr>
        <p:spPr>
          <a:xfrm>
            <a:off x="57250" y="290725"/>
            <a:ext cx="637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Lernkomponenten – Neuester Vorschlag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03BAAD-CC8B-4F92-A23C-F7786F82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46" y="860588"/>
            <a:ext cx="5722768" cy="415258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B480DE2-844D-4AFA-8C77-6701086DE0EF}"/>
              </a:ext>
            </a:extLst>
          </p:cNvPr>
          <p:cNvSpPr/>
          <p:nvPr/>
        </p:nvSpPr>
        <p:spPr bwMode="auto">
          <a:xfrm>
            <a:off x="3657650" y="4136285"/>
            <a:ext cx="2232248" cy="66993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D97838DC-5404-4C21-97DE-0090858AE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806" y="42022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958F5D9-5905-48AA-83B1-020AF6A45EFC}"/>
              </a:ext>
            </a:extLst>
          </p:cNvPr>
          <p:cNvSpPr txBox="1"/>
          <p:nvPr/>
        </p:nvSpPr>
        <p:spPr>
          <a:xfrm>
            <a:off x="57250" y="290725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Änderungen des </a:t>
            </a:r>
            <a:r>
              <a:rPr lang="de-DE" sz="2000" b="1" dirty="0" err="1">
                <a:solidFill>
                  <a:schemeClr val="tx1"/>
                </a:solidFill>
              </a:rPr>
              <a:t>DiLA</a:t>
            </a:r>
            <a:r>
              <a:rPr lang="de-DE" sz="2000" b="1" dirty="0">
                <a:solidFill>
                  <a:schemeClr val="tx1"/>
                </a:solidFill>
              </a:rPr>
              <a:t> während des Aufenthalts oder bei Verlängerungen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2355E9-2C5D-444D-8DC6-CA675B35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2" y="1082678"/>
            <a:ext cx="6799883" cy="44766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B480DE2-844D-4AFA-8C77-6701086DE0EF}"/>
              </a:ext>
            </a:extLst>
          </p:cNvPr>
          <p:cNvSpPr/>
          <p:nvPr/>
        </p:nvSpPr>
        <p:spPr bwMode="auto">
          <a:xfrm>
            <a:off x="5676982" y="4293096"/>
            <a:ext cx="1509060" cy="2160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D97838DC-5404-4C21-97DE-0090858AE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2659" y="4221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6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958F5D9-5905-48AA-83B1-020AF6A45EFC}"/>
              </a:ext>
            </a:extLst>
          </p:cNvPr>
          <p:cNvSpPr txBox="1"/>
          <p:nvPr/>
        </p:nvSpPr>
        <p:spPr>
          <a:xfrm>
            <a:off x="57250" y="290725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Änderungen des </a:t>
            </a:r>
            <a:r>
              <a:rPr lang="de-DE" sz="2000" b="1" dirty="0" err="1">
                <a:solidFill>
                  <a:schemeClr val="tx1"/>
                </a:solidFill>
              </a:rPr>
              <a:t>DiLA</a:t>
            </a:r>
            <a:r>
              <a:rPr lang="de-DE" sz="2000" b="1" dirty="0">
                <a:solidFill>
                  <a:schemeClr val="tx1"/>
                </a:solidFill>
              </a:rPr>
              <a:t> während des Aufenthalts oder bei Verlängerungen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480DE2-844D-4AFA-8C77-6701086DE0EF}"/>
              </a:ext>
            </a:extLst>
          </p:cNvPr>
          <p:cNvSpPr/>
          <p:nvPr/>
        </p:nvSpPr>
        <p:spPr bwMode="auto">
          <a:xfrm>
            <a:off x="4693682" y="3320988"/>
            <a:ext cx="1340232" cy="1800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D97838DC-5404-4C21-97DE-0090858A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898" y="3212976"/>
            <a:ext cx="914400" cy="914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49111F-4EA3-465A-A58D-FB78E4BE8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64" y="1189655"/>
            <a:ext cx="7200799" cy="40596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3AFA02-72A1-4BEF-B317-25BFA84216A4}"/>
              </a:ext>
            </a:extLst>
          </p:cNvPr>
          <p:cNvSpPr txBox="1"/>
          <p:nvPr/>
        </p:nvSpPr>
        <p:spPr>
          <a:xfrm>
            <a:off x="909533" y="5387927"/>
            <a:ext cx="7572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Hier können einzelne Kurse verändert werden bzw. für ein zweites Semester neue Kurse hinzugefügt werden. Hier dann unbedingt 2. Semester auswählen</a:t>
            </a:r>
          </a:p>
        </p:txBody>
      </p:sp>
      <p:pic>
        <p:nvPicPr>
          <p:cNvPr id="10" name="Grafik 9" descr="Cursor">
            <a:extLst>
              <a:ext uri="{FF2B5EF4-FFF2-40B4-BE49-F238E27FC236}">
                <a16:creationId xmlns:a16="http://schemas.microsoft.com/office/drawing/2014/main" id="{A8050BF1-5230-4293-A35B-AD40067B3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3798" y="35933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EECAE-9826-41D0-880A-8B8B8BAE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2" y="412068"/>
            <a:ext cx="6030813" cy="648072"/>
          </a:xfrm>
        </p:spPr>
        <p:txBody>
          <a:bodyPr/>
          <a:lstStyle/>
          <a:p>
            <a:r>
              <a:rPr lang="de-DE" sz="2000" b="1" dirty="0"/>
              <a:t>Ihre Ansprechpersonen bzgl. der Anerkennung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5CC500-3F7F-44B8-9F77-2E98D913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2" y="908720"/>
            <a:ext cx="8916988" cy="5537212"/>
          </a:xfrm>
        </p:spPr>
        <p:txBody>
          <a:bodyPr numCol="2"/>
          <a:lstStyle/>
          <a:p>
            <a:pPr>
              <a:spcBef>
                <a:spcPts val="0"/>
              </a:spcBef>
            </a:pPr>
            <a:r>
              <a:rPr lang="de-DE" sz="1600" b="1" dirty="0"/>
              <a:t>Torsten Glase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Alle </a:t>
            </a:r>
            <a:r>
              <a:rPr lang="de-DE" sz="1600" dirty="0" err="1"/>
              <a:t>WiWi</a:t>
            </a:r>
            <a:r>
              <a:rPr lang="de-DE" sz="1600" dirty="0"/>
              <a:t> BA und MA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Wirtschaft und Recht (für Wirtschaft)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outgoing-wiwi@europa-uni.de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0335 5534 2595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Katja </a:t>
            </a:r>
            <a:r>
              <a:rPr lang="de-DE" sz="1600" b="1" dirty="0" err="1"/>
              <a:t>Herzel</a:t>
            </a: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dirty="0"/>
              <a:t>Jura, Recht und Politik (für Recht)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Recht und Wirtschaft (für Recht)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Deutsch-Polnisches Jurastudium (BA/MA/</a:t>
            </a:r>
            <a:r>
              <a:rPr lang="de-DE" sz="1600" dirty="0" err="1"/>
              <a:t>mgr</a:t>
            </a:r>
            <a:r>
              <a:rPr lang="de-DE" sz="1600" dirty="0"/>
              <a:t>)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0335 5534 2593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Nicole </a:t>
            </a:r>
            <a:r>
              <a:rPr lang="de-DE" sz="1600" b="1" dirty="0" err="1"/>
              <a:t>Klück</a:t>
            </a: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dirty="0" err="1"/>
              <a:t>KuWi</a:t>
            </a:r>
            <a:r>
              <a:rPr lang="de-DE" sz="1600" dirty="0"/>
              <a:t> BA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Recht und Politik (für Politik)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0335 5534 2602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b="1" dirty="0"/>
              <a:t>Nicole Richter</a:t>
            </a:r>
          </a:p>
          <a:p>
            <a:pPr>
              <a:spcBef>
                <a:spcPts val="0"/>
              </a:spcBef>
            </a:pPr>
            <a:r>
              <a:rPr lang="de-DE" sz="1600" dirty="0" err="1"/>
              <a:t>CuSO</a:t>
            </a: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buero-nrichter@europa-uni.de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0335 5534 16 6845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b="1" dirty="0"/>
              <a:t>Ruth Geiger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MES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geiger@europa-uni.de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0335 5534 2822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Björn Plötner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ENS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ploetner@europa-uni.de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0335 5534 16 6766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Claudia Casiano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MASS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0335 5534 2535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dirty="0"/>
              <a:t>Alle weiteren </a:t>
            </a:r>
            <a:r>
              <a:rPr lang="de-DE" sz="1600" b="1" dirty="0" err="1"/>
              <a:t>KuWi</a:t>
            </a:r>
            <a:r>
              <a:rPr lang="de-DE" sz="1600" b="1" dirty="0"/>
              <a:t> MA</a:t>
            </a:r>
            <a:r>
              <a:rPr lang="de-DE" sz="1600" dirty="0"/>
              <a:t>-Programme: die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zuständigen Koordinierenden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9345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A2470-17D4-4DED-A46B-772FD17D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14" y="476672"/>
            <a:ext cx="8620156" cy="5832648"/>
          </a:xfrm>
        </p:spPr>
        <p:txBody>
          <a:bodyPr/>
          <a:lstStyle/>
          <a:p>
            <a:r>
              <a:rPr lang="de-DE" sz="2000" dirty="0"/>
              <a:t>	Liebe Studierende,</a:t>
            </a:r>
          </a:p>
          <a:p>
            <a:r>
              <a:rPr lang="de-DE" sz="2000" dirty="0"/>
              <a:t>	bevor Sie mit dem Learning Agreement beginnen, machen Sie sich bitte Gedanken über die Kurse, die Sie an der Partneruniversität belegen möchten. D.h. recherchieren Sie konkret </a:t>
            </a:r>
            <a:r>
              <a:rPr lang="de-DE" sz="2000" b="1" dirty="0"/>
              <a:t>welche Kurse </a:t>
            </a:r>
            <a:r>
              <a:rPr lang="de-DE" sz="2000" dirty="0"/>
              <a:t>Sie als dortiger Incoming belegen können </a:t>
            </a:r>
            <a:r>
              <a:rPr lang="de-DE" sz="2000" b="1" dirty="0"/>
              <a:t>und inwiefern es zu Ihrem Studienplan </a:t>
            </a:r>
            <a:r>
              <a:rPr lang="de-DE" sz="2000" dirty="0"/>
              <a:t>an der Viadrina passt. </a:t>
            </a:r>
            <a:r>
              <a:rPr lang="de-DE" sz="2000" b="1" dirty="0"/>
              <a:t>In welchen Modulen </a:t>
            </a:r>
            <a:r>
              <a:rPr lang="de-DE" sz="2000" dirty="0"/>
              <a:t>können Sie sich die dortigen Kurse anrechnen lassen? Sollten Sie sich hierbei unsicher sein, wenden Sie sich bitte an: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err="1"/>
              <a:t>WiWi</a:t>
            </a:r>
            <a:r>
              <a:rPr lang="de-DE" sz="1800" dirty="0"/>
              <a:t>: Torsten Glase (</a:t>
            </a:r>
            <a:r>
              <a:rPr lang="de-DE" sz="1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outgoing-wiwi@europa-uni.de</a:t>
            </a:r>
            <a:r>
              <a:rPr lang="de-DE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Jura: Katja Herzel (</a:t>
            </a:r>
            <a:r>
              <a:rPr lang="de-DE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de-DE" sz="18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err="1"/>
              <a:t>KuWi</a:t>
            </a:r>
            <a:r>
              <a:rPr lang="de-DE" sz="1800" dirty="0"/>
              <a:t> BA: Nicole </a:t>
            </a:r>
            <a:r>
              <a:rPr lang="de-DE" sz="1800" dirty="0" err="1"/>
              <a:t>Klück</a:t>
            </a:r>
            <a:r>
              <a:rPr lang="de-DE" sz="1800" dirty="0"/>
              <a:t> (</a:t>
            </a:r>
            <a:r>
              <a:rPr lang="de-DE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de-DE" sz="18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err="1"/>
              <a:t>CuSO</a:t>
            </a:r>
            <a:r>
              <a:rPr lang="de-DE" sz="1800" dirty="0"/>
              <a:t>: Nicole Richter (</a:t>
            </a:r>
            <a:r>
              <a:rPr lang="de-DE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buero-nrichter@europa-uni.de</a:t>
            </a:r>
            <a:r>
              <a:rPr lang="de-DE" sz="18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MES: Ruth Geiger (</a:t>
            </a:r>
            <a:r>
              <a:rPr lang="de-DE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geiger@europa-uni.de</a:t>
            </a:r>
            <a:r>
              <a:rPr lang="de-DE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err="1"/>
              <a:t>MoDE</a:t>
            </a:r>
            <a:r>
              <a:rPr lang="de-DE" sz="1800" dirty="0"/>
              <a:t>: Björn Plötner (</a:t>
            </a:r>
            <a:r>
              <a:rPr lang="de-DE" sz="1800" dirty="0">
                <a:solidFill>
                  <a:schemeClr val="accent2"/>
                </a:solidFill>
              </a:rPr>
              <a:t>study-ens@europa-uni.de</a:t>
            </a:r>
            <a:r>
              <a:rPr lang="de-DE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MASS: Claudia Casiano (</a:t>
            </a:r>
            <a:r>
              <a:rPr lang="de-DE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de-DE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Alle weiteren </a:t>
            </a:r>
            <a:r>
              <a:rPr lang="de-DE" sz="1800" dirty="0" err="1"/>
              <a:t>KuWi</a:t>
            </a:r>
            <a:r>
              <a:rPr lang="de-DE" sz="1800" dirty="0"/>
              <a:t>-MA-Studiengänge: die jeweiligen zuständigen Koordinierenden </a:t>
            </a:r>
          </a:p>
          <a:p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5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B175A7-278B-4544-A476-FED4B935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70" y="1484784"/>
            <a:ext cx="6465962" cy="41330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51B8A55-39BC-403C-8E10-CEE5F522D1CA}"/>
              </a:ext>
            </a:extLst>
          </p:cNvPr>
          <p:cNvSpPr txBox="1"/>
          <p:nvPr/>
        </p:nvSpPr>
        <p:spPr>
          <a:xfrm>
            <a:off x="57250" y="83845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Auf der folgenden Webseite können Sie Ihr </a:t>
            </a:r>
            <a:r>
              <a:rPr lang="de-DE" dirty="0" err="1">
                <a:solidFill>
                  <a:schemeClr val="tx1"/>
                </a:solidFill>
              </a:rPr>
              <a:t>DiLA</a:t>
            </a:r>
            <a:r>
              <a:rPr lang="de-DE" dirty="0">
                <a:solidFill>
                  <a:schemeClr val="tx1"/>
                </a:solidFill>
              </a:rPr>
              <a:t> erstellen, in dem Sie sich wie gewohnt auf dem Bewerbungsportal </a:t>
            </a:r>
            <a:r>
              <a:rPr lang="de-DE" dirty="0" err="1">
                <a:solidFill>
                  <a:schemeClr val="tx1"/>
                </a:solidFill>
              </a:rPr>
              <a:t>MoveOn</a:t>
            </a:r>
            <a:r>
              <a:rPr lang="de-DE" dirty="0">
                <a:solidFill>
                  <a:schemeClr val="tx1"/>
                </a:solidFill>
              </a:rPr>
              <a:t> anmelden: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581970-FFB1-456B-9C95-BCC095CF371C}"/>
              </a:ext>
            </a:extLst>
          </p:cNvPr>
          <p:cNvSpPr txBox="1"/>
          <p:nvPr/>
        </p:nvSpPr>
        <p:spPr>
          <a:xfrm>
            <a:off x="201266" y="5795972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https://europauni.moveon4.de/locallogin/650d48f8a6c53154460d5ef5/deu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9AB1FE-6138-4EFB-870B-A719F3626274}"/>
              </a:ext>
            </a:extLst>
          </p:cNvPr>
          <p:cNvSpPr txBox="1"/>
          <p:nvPr/>
        </p:nvSpPr>
        <p:spPr>
          <a:xfrm>
            <a:off x="57250" y="290725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Login </a:t>
            </a:r>
            <a:r>
              <a:rPr lang="de-DE" sz="2000" b="1" dirty="0" err="1">
                <a:solidFill>
                  <a:schemeClr val="tx1"/>
                </a:solidFill>
              </a:rPr>
              <a:t>MoveOn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76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B1ED4A2-03BC-4DF6-9748-073812D1F53C}"/>
              </a:ext>
            </a:extLst>
          </p:cNvPr>
          <p:cNvSpPr/>
          <p:nvPr/>
        </p:nvSpPr>
        <p:spPr bwMode="auto">
          <a:xfrm>
            <a:off x="4953794" y="2564904"/>
            <a:ext cx="1296144" cy="8640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D18416-2627-4790-93FC-F76B8CD46DA0}"/>
              </a:ext>
            </a:extLst>
          </p:cNvPr>
          <p:cNvSpPr txBox="1">
            <a:spLocks/>
          </p:cNvSpPr>
          <p:nvPr/>
        </p:nvSpPr>
        <p:spPr>
          <a:xfrm>
            <a:off x="57250" y="776561"/>
            <a:ext cx="7920880" cy="114270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kern="0" dirty="0"/>
              <a:t>Unter „</a:t>
            </a:r>
            <a:r>
              <a:rPr lang="de-DE" sz="1800" kern="1200" dirty="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rPr>
              <a:t>Learning</a:t>
            </a:r>
            <a:r>
              <a:rPr lang="de-DE" sz="1800" kern="0" dirty="0"/>
              <a:t> Agreements“ können Sie ein Learning Agreement </a:t>
            </a:r>
            <a:r>
              <a:rPr lang="de-DE" sz="1800" b="1" kern="0" dirty="0"/>
              <a:t>initiieren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Um ein </a:t>
            </a:r>
            <a:r>
              <a:rPr lang="de-DE" sz="1800" dirty="0" err="1"/>
              <a:t>DiLa</a:t>
            </a:r>
            <a:r>
              <a:rPr lang="de-DE" sz="1800" dirty="0"/>
              <a:t> zu initiieren wählen Sie die Art Ihrer Mobilität aus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de-DE" sz="1800" dirty="0"/>
              <a:t>Beispiel: Für ein Auslandssemester wählen Sie „Semester“ aus </a:t>
            </a:r>
            <a:r>
              <a:rPr lang="de-DE" sz="1800" kern="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64C06E-9967-454E-8026-055542978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93" b="14257"/>
          <a:stretch/>
        </p:blipFill>
        <p:spPr>
          <a:xfrm>
            <a:off x="466024" y="2276872"/>
            <a:ext cx="6189636" cy="38164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1822C2F-2100-4450-8A54-33B2A7837FAA}"/>
              </a:ext>
            </a:extLst>
          </p:cNvPr>
          <p:cNvSpPr/>
          <p:nvPr/>
        </p:nvSpPr>
        <p:spPr bwMode="auto">
          <a:xfrm>
            <a:off x="4953794" y="3424138"/>
            <a:ext cx="1296144" cy="8640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053427-B0D6-4CA6-9394-389CE4CB4FBE}"/>
              </a:ext>
            </a:extLst>
          </p:cNvPr>
          <p:cNvSpPr/>
          <p:nvPr/>
        </p:nvSpPr>
        <p:spPr bwMode="auto">
          <a:xfrm>
            <a:off x="705322" y="2348880"/>
            <a:ext cx="1521120" cy="36033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AC05A0-6B36-44C3-8135-04711F4150F3}"/>
              </a:ext>
            </a:extLst>
          </p:cNvPr>
          <p:cNvSpPr txBox="1"/>
          <p:nvPr/>
        </p:nvSpPr>
        <p:spPr>
          <a:xfrm>
            <a:off x="57250" y="290725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Startseite der </a:t>
            </a:r>
            <a:r>
              <a:rPr lang="de-DE" sz="2000" b="1" dirty="0" err="1">
                <a:solidFill>
                  <a:schemeClr val="tx1"/>
                </a:solidFill>
              </a:rPr>
              <a:t>MoveOn</a:t>
            </a:r>
            <a:endParaRPr lang="de-D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F7BD66E-1A1D-4101-B44D-FBB96DC754BB}"/>
              </a:ext>
            </a:extLst>
          </p:cNvPr>
          <p:cNvSpPr txBox="1"/>
          <p:nvPr/>
        </p:nvSpPr>
        <p:spPr>
          <a:xfrm>
            <a:off x="65438" y="844303"/>
            <a:ext cx="881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Bitte pflegen Sie Ihre Kontaktinformationen, sowie Ihre Matrikelnummer in die Felder ein, falls noch nicht richtig vorausgefüllt.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0CDDED-F22F-4B23-B9A1-F2C4ED5BD880}"/>
              </a:ext>
            </a:extLst>
          </p:cNvPr>
          <p:cNvSpPr txBox="1"/>
          <p:nvPr/>
        </p:nvSpPr>
        <p:spPr>
          <a:xfrm>
            <a:off x="57250" y="290725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1: Informationen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F045577-2789-4DB4-B9E9-07B3FCCA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0" y="1490634"/>
            <a:ext cx="7416823" cy="518020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345CC39-254B-43EC-9889-6EAB1E445D6D}"/>
              </a:ext>
            </a:extLst>
          </p:cNvPr>
          <p:cNvSpPr/>
          <p:nvPr/>
        </p:nvSpPr>
        <p:spPr bwMode="auto">
          <a:xfrm>
            <a:off x="2073475" y="3646605"/>
            <a:ext cx="4536503" cy="30947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54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923DA61-26CF-4687-940C-F0C0990CC796}"/>
              </a:ext>
            </a:extLst>
          </p:cNvPr>
          <p:cNvSpPr txBox="1"/>
          <p:nvPr/>
        </p:nvSpPr>
        <p:spPr>
          <a:xfrm>
            <a:off x="57250" y="818830"/>
            <a:ext cx="8370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Bei „Rahmen“ 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Für </a:t>
            </a:r>
            <a:r>
              <a:rPr lang="de-DE" sz="1600" b="1" dirty="0">
                <a:solidFill>
                  <a:schemeClr val="tx1"/>
                </a:solidFill>
              </a:rPr>
              <a:t>ein </a:t>
            </a:r>
            <a:r>
              <a:rPr lang="de-DE" sz="1600" dirty="0">
                <a:solidFill>
                  <a:schemeClr val="tx1"/>
                </a:solidFill>
              </a:rPr>
              <a:t>Semester bitte „EU </a:t>
            </a:r>
            <a:r>
              <a:rPr lang="de-DE" sz="1600" dirty="0" err="1">
                <a:solidFill>
                  <a:schemeClr val="tx1"/>
                </a:solidFill>
              </a:rPr>
              <a:t>Program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Students</a:t>
            </a:r>
            <a:r>
              <a:rPr lang="de-DE" sz="1600" dirty="0">
                <a:solidFill>
                  <a:schemeClr val="tx1"/>
                </a:solidFill>
              </a:rPr>
              <a:t>“ auswählen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schemeClr val="tx1"/>
                </a:solidFill>
              </a:rPr>
              <a:t>Für EU-Double Degree Studenten bitte „</a:t>
            </a:r>
            <a:r>
              <a:rPr lang="de-DE" sz="1600" dirty="0">
                <a:solidFill>
                  <a:srgbClr val="153270"/>
                </a:solidFill>
              </a:rPr>
              <a:t>EU Double Degree </a:t>
            </a:r>
            <a:r>
              <a:rPr lang="de-DE" sz="1600" dirty="0" err="1">
                <a:solidFill>
                  <a:srgbClr val="153270"/>
                </a:solidFill>
              </a:rPr>
              <a:t>Students</a:t>
            </a:r>
            <a:r>
              <a:rPr lang="de-DE" sz="1600" dirty="0">
                <a:solidFill>
                  <a:srgbClr val="153270"/>
                </a:solidFill>
              </a:rPr>
              <a:t>“ </a:t>
            </a:r>
            <a:r>
              <a:rPr lang="de-DE" sz="1600" dirty="0">
                <a:solidFill>
                  <a:schemeClr val="tx1"/>
                </a:solidFill>
              </a:rPr>
              <a:t>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Bei „Studiengang (</a:t>
            </a:r>
            <a:r>
              <a:rPr lang="de-DE" sz="1600" dirty="0" err="1">
                <a:solidFill>
                  <a:schemeClr val="tx1"/>
                </a:solidFill>
              </a:rPr>
              <a:t>heimat</a:t>
            </a:r>
            <a:r>
              <a:rPr lang="de-DE" sz="1600" dirty="0">
                <a:solidFill>
                  <a:schemeClr val="tx1"/>
                </a:solidFill>
              </a:rPr>
              <a:t>)“ bitte Ihren Studiengang auswählen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42B90A6-CB03-4FFD-94A6-F76A5B3BCCA2}"/>
              </a:ext>
            </a:extLst>
          </p:cNvPr>
          <p:cNvSpPr txBox="1"/>
          <p:nvPr/>
        </p:nvSpPr>
        <p:spPr>
          <a:xfrm>
            <a:off x="57250" y="290725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1: Informationen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D0CE7B-68BA-4B24-91C5-41F5AB5B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4" y="2204864"/>
            <a:ext cx="6678379" cy="377003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6FC3BAD-C823-4840-84CB-CB8701C03083}"/>
              </a:ext>
            </a:extLst>
          </p:cNvPr>
          <p:cNvSpPr/>
          <p:nvPr/>
        </p:nvSpPr>
        <p:spPr bwMode="auto">
          <a:xfrm>
            <a:off x="1137370" y="3477882"/>
            <a:ext cx="4320480" cy="23914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A75B77E-6A83-49B1-B3E5-32C49E15650B}"/>
              </a:ext>
            </a:extLst>
          </p:cNvPr>
          <p:cNvSpPr/>
          <p:nvPr/>
        </p:nvSpPr>
        <p:spPr bwMode="auto">
          <a:xfrm>
            <a:off x="1137370" y="4744867"/>
            <a:ext cx="4392488" cy="3581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D25DA2-6530-454F-ADF9-4283901C531E}"/>
              </a:ext>
            </a:extLst>
          </p:cNvPr>
          <p:cNvSpPr txBox="1"/>
          <p:nvPr/>
        </p:nvSpPr>
        <p:spPr>
          <a:xfrm>
            <a:off x="6935887" y="5636345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Bitte speichern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88011B66-E456-4F3F-891D-49707DDFFA7F}"/>
              </a:ext>
            </a:extLst>
          </p:cNvPr>
          <p:cNvSpPr/>
          <p:nvPr/>
        </p:nvSpPr>
        <p:spPr bwMode="auto">
          <a:xfrm rot="10957906">
            <a:off x="6390727" y="5679137"/>
            <a:ext cx="514257" cy="2529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44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0A9B2A6-D37F-45D2-9183-8510E8AD7D42}"/>
              </a:ext>
            </a:extLst>
          </p:cNvPr>
          <p:cNvSpPr txBox="1"/>
          <p:nvPr/>
        </p:nvSpPr>
        <p:spPr>
          <a:xfrm>
            <a:off x="57250" y="290725"/>
            <a:ext cx="3963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2: Details zum Austausch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27C42F-D1B1-4735-A033-274DE739CAE3}"/>
              </a:ext>
            </a:extLst>
          </p:cNvPr>
          <p:cNvSpPr txBox="1"/>
          <p:nvPr/>
        </p:nvSpPr>
        <p:spPr>
          <a:xfrm>
            <a:off x="57250" y="4869160"/>
            <a:ext cx="58061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Alle mit einem Stern markierten Feld müssen ausgefüllt werden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Geben Sie, falls nicht vorausgefüllt, Informationen zu 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>
                <a:solidFill>
                  <a:schemeClr val="tx1"/>
                </a:solidFill>
              </a:rPr>
              <a:t>Dauer Ihres Aufenthaltes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>
                <a:solidFill>
                  <a:schemeClr val="tx1"/>
                </a:solidFill>
              </a:rPr>
              <a:t>EQF Level: BA=6; MA=7; PhD=8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>
                <a:solidFill>
                  <a:schemeClr val="tx1"/>
                </a:solidFill>
              </a:rPr>
              <a:t>Language Level gemäß Ihres Nachweises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Fügen Sie den Link zum Vorlesungsverzeichnis der Partneruni ein,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insofern dies möglich ist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D2A96C-477D-4EAD-A9E1-272BA7D6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4" y="692695"/>
            <a:ext cx="8496944" cy="417646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A2D61F6-3365-4D1C-B2AB-66942343CE51}"/>
              </a:ext>
            </a:extLst>
          </p:cNvPr>
          <p:cNvSpPr/>
          <p:nvPr/>
        </p:nvSpPr>
        <p:spPr bwMode="auto">
          <a:xfrm>
            <a:off x="2433514" y="2733412"/>
            <a:ext cx="3312369" cy="187220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5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6DC81F4B-927D-4720-A4A1-DB48BBDDDA2A}"/>
              </a:ext>
            </a:extLst>
          </p:cNvPr>
          <p:cNvSpPr txBox="1"/>
          <p:nvPr/>
        </p:nvSpPr>
        <p:spPr>
          <a:xfrm>
            <a:off x="57250" y="4000834"/>
            <a:ext cx="8321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Bitte tragen Sie hier die Kontaktinformationen der Partneruni ein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</a:rPr>
              <a:t>Sie finden Ihre </a:t>
            </a:r>
            <a:r>
              <a:rPr lang="de-DE" dirty="0" err="1">
                <a:solidFill>
                  <a:schemeClr val="tx1"/>
                </a:solidFill>
              </a:rPr>
              <a:t>Ansprechpartner:innen</a:t>
            </a:r>
            <a:r>
              <a:rPr lang="de-DE" dirty="0">
                <a:solidFill>
                  <a:schemeClr val="tx1"/>
                </a:solidFill>
              </a:rPr>
              <a:t> in entsprechenden E-Mails oder auf der Internetseite der Partneruniversität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WICHTIG! </a:t>
            </a:r>
            <a:r>
              <a:rPr lang="de-DE" dirty="0">
                <a:solidFill>
                  <a:schemeClr val="tx1"/>
                </a:solidFill>
              </a:rPr>
              <a:t>Ohne Kontaktinformationen kann das </a:t>
            </a:r>
            <a:r>
              <a:rPr lang="de-DE" dirty="0" err="1">
                <a:solidFill>
                  <a:schemeClr val="tx1"/>
                </a:solidFill>
              </a:rPr>
              <a:t>DiLA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u="sng" dirty="0">
                <a:solidFill>
                  <a:schemeClr val="tx1"/>
                </a:solidFill>
              </a:rPr>
              <a:t>nicht</a:t>
            </a:r>
            <a:r>
              <a:rPr lang="de-DE" dirty="0">
                <a:solidFill>
                  <a:schemeClr val="tx1"/>
                </a:solidFill>
              </a:rPr>
              <a:t> an die Partneruni weitergeleitet werden.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9B744D-5D75-4A2F-BFD8-F13BEA31EB0E}"/>
              </a:ext>
            </a:extLst>
          </p:cNvPr>
          <p:cNvSpPr txBox="1"/>
          <p:nvPr/>
        </p:nvSpPr>
        <p:spPr>
          <a:xfrm>
            <a:off x="57250" y="290725"/>
            <a:ext cx="3963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2: Details zum Austausch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8BFA66-53D3-4E01-97DB-D2910ED2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4" y="690835"/>
            <a:ext cx="6480720" cy="337202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F2F63B1-645F-4F8B-96E7-40A9F91EB414}"/>
              </a:ext>
            </a:extLst>
          </p:cNvPr>
          <p:cNvSpPr/>
          <p:nvPr/>
        </p:nvSpPr>
        <p:spPr bwMode="auto">
          <a:xfrm>
            <a:off x="2577530" y="2060848"/>
            <a:ext cx="2376264" cy="158417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23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7DC04179-C517-4C86-A02A-AB47E9E453BA}"/>
              </a:ext>
            </a:extLst>
          </p:cNvPr>
          <p:cNvSpPr txBox="1"/>
          <p:nvPr/>
        </p:nvSpPr>
        <p:spPr>
          <a:xfrm>
            <a:off x="57250" y="4435424"/>
            <a:ext cx="765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Tragen Sie bitte die Kontaktinformationen, der </a:t>
            </a:r>
            <a:r>
              <a:rPr lang="de-DE" b="1" dirty="0">
                <a:solidFill>
                  <a:schemeClr val="tx1"/>
                </a:solidFill>
              </a:rPr>
              <a:t>für Ihren Studiengang zuständigen Person</a:t>
            </a:r>
            <a:r>
              <a:rPr lang="de-DE" dirty="0">
                <a:solidFill>
                  <a:schemeClr val="tx1"/>
                </a:solidFill>
              </a:rPr>
              <a:t> an der Viadrina ein (siehe Seite 2 und Seite 16)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EE9022-4043-47A4-991B-9205D5E5D026}"/>
              </a:ext>
            </a:extLst>
          </p:cNvPr>
          <p:cNvSpPr txBox="1"/>
          <p:nvPr/>
        </p:nvSpPr>
        <p:spPr>
          <a:xfrm>
            <a:off x="57250" y="290725"/>
            <a:ext cx="3963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2: Details zum Austausch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EF0613-98BA-40FE-A57A-9486F8F2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1" y="668320"/>
            <a:ext cx="6624736" cy="370948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6C7CD30-96CD-4055-B6EF-9A605E04D754}"/>
              </a:ext>
            </a:extLst>
          </p:cNvPr>
          <p:cNvSpPr/>
          <p:nvPr/>
        </p:nvSpPr>
        <p:spPr bwMode="auto">
          <a:xfrm>
            <a:off x="777330" y="1988840"/>
            <a:ext cx="4608512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98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Benutzerdefiniert</PresentationFormat>
  <Paragraphs>135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Wingdings</vt:lpstr>
      <vt:lpstr>Office Theme</vt:lpstr>
      <vt:lpstr>Universität Viadrina </vt:lpstr>
      <vt:lpstr>1_Universität Viadrina </vt:lpstr>
      <vt:lpstr>2_Universität Viadrina </vt:lpstr>
      <vt:lpstr>3_Universität Viadrina </vt:lpstr>
      <vt:lpstr>4_Universität Viadrina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Ihre Ansprechpersonen bzgl. der Anerkennung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Lehrling</dc:creator>
  <cp:lastModifiedBy>Torsten Glase</cp:lastModifiedBy>
  <cp:revision>719</cp:revision>
  <cp:lastPrinted>2017-09-28T11:15:14Z</cp:lastPrinted>
  <dcterms:created xsi:type="dcterms:W3CDTF">2007-01-15T16:12:13Z</dcterms:created>
  <dcterms:modified xsi:type="dcterms:W3CDTF">2026-05-04T08:08:21Z</dcterms:modified>
</cp:coreProperties>
</file>